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14"/>
  </p:notesMasterIdLst>
  <p:handoutMasterIdLst>
    <p:handoutMasterId r:id="rId15"/>
  </p:handoutMasterIdLst>
  <p:sldIdLst>
    <p:sldId id="256" r:id="rId5"/>
    <p:sldId id="259" r:id="rId6"/>
    <p:sldId id="260" r:id="rId7"/>
    <p:sldId id="261" r:id="rId8"/>
    <p:sldId id="267" r:id="rId9"/>
    <p:sldId id="262" r:id="rId10"/>
    <p:sldId id="263" r:id="rId11"/>
    <p:sldId id="266" r:id="rId12"/>
    <p:sldId id="264" r:id="rId13"/>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1C4137D-A55B-C3FF-F73E-B6E55F12D9D4}" name="大森 勇輝" initials="勇大" userId="S::2404_y_omori@landbrainscojp.onmicrosoft.com::405f7214-22a1-44e5-87f4-6148b570a6ab" providerId="AD"/>
  <p188:author id="{6A1D5CBB-5B86-0B83-1406-997117F8FC44}" name="吉戸　勝" initials="吉戸　勝" userId="S::LB127@landbrainscojp.onmicrosoft.com::ee089ffd-cde1-4d17-b481-4b1ba1c80196" providerId="AD"/>
  <p188:author id="{744446E5-03C5-C320-810D-B8166A565A57}" name="古波藏 契" initials="古波藏" userId="S::LB231@landbrainscojp.onmicrosoft.com::156e3b2a-052b-4270-9c0f-82d7058d12a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吉戸　勝"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0AD616-DF97-49E4-9274-8D6F721B1553}" v="2" dt="2026-04-30T02:40:32.067"/>
    <p1510:client id="{D5CEB1B5-29C1-566F-7407-DEB974218920}" v="1" dt="2026-04-30T01:05:29.94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73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小島 拓人(OJIMA Takuto)" userId="19d6b5a3-55f0-421f-898a-3ce11994af5e" providerId="ADAL" clId="{71524AA8-7EF6-4C33-B8AF-92F78CA5057A}"/>
    <pc:docChg chg="undo custSel modSld">
      <pc:chgData name="小島 拓人(OJIMA Takuto)" userId="19d6b5a3-55f0-421f-898a-3ce11994af5e" providerId="ADAL" clId="{71524AA8-7EF6-4C33-B8AF-92F78CA5057A}" dt="2026-04-30T02:45:13.826" v="324" actId="207"/>
      <pc:docMkLst>
        <pc:docMk/>
      </pc:docMkLst>
      <pc:sldChg chg="addSp modSp mod">
        <pc:chgData name="小島 拓人(OJIMA Takuto)" userId="19d6b5a3-55f0-421f-898a-3ce11994af5e" providerId="ADAL" clId="{71524AA8-7EF6-4C33-B8AF-92F78CA5057A}" dt="2026-04-28T07:05:08.340" v="59" actId="14100"/>
        <pc:sldMkLst>
          <pc:docMk/>
          <pc:sldMk cId="2681731930" sldId="256"/>
        </pc:sldMkLst>
        <pc:spChg chg="mod">
          <ac:chgData name="小島 拓人(OJIMA Takuto)" userId="19d6b5a3-55f0-421f-898a-3ce11994af5e" providerId="ADAL" clId="{71524AA8-7EF6-4C33-B8AF-92F78CA5057A}" dt="2026-04-28T07:02:59.673" v="1" actId="207"/>
          <ac:spMkLst>
            <pc:docMk/>
            <pc:sldMk cId="2681731930" sldId="256"/>
            <ac:spMk id="3" creationId="{9F847DC3-2942-B5AD-7514-BD5D058D918B}"/>
          </ac:spMkLst>
        </pc:spChg>
        <pc:spChg chg="add mod">
          <ac:chgData name="小島 拓人(OJIMA Takuto)" userId="19d6b5a3-55f0-421f-898a-3ce11994af5e" providerId="ADAL" clId="{71524AA8-7EF6-4C33-B8AF-92F78CA5057A}" dt="2026-04-28T07:05:08.340" v="59" actId="14100"/>
          <ac:spMkLst>
            <pc:docMk/>
            <pc:sldMk cId="2681731930" sldId="256"/>
            <ac:spMk id="7" creationId="{402031CE-3BCF-65B6-B1BF-E50600ED84A0}"/>
          </ac:spMkLst>
        </pc:spChg>
      </pc:sldChg>
      <pc:sldChg chg="addSp delSp modSp mod">
        <pc:chgData name="小島 拓人(OJIMA Takuto)" userId="19d6b5a3-55f0-421f-898a-3ce11994af5e" providerId="ADAL" clId="{71524AA8-7EF6-4C33-B8AF-92F78CA5057A}" dt="2026-04-30T02:45:13.826" v="324" actId="207"/>
        <pc:sldMkLst>
          <pc:docMk/>
          <pc:sldMk cId="1276464982" sldId="266"/>
        </pc:sldMkLst>
        <pc:spChg chg="add del mod">
          <ac:chgData name="小島 拓人(OJIMA Takuto)" userId="19d6b5a3-55f0-421f-898a-3ce11994af5e" providerId="ADAL" clId="{71524AA8-7EF6-4C33-B8AF-92F78CA5057A}" dt="2026-04-30T02:43:34.512" v="286" actId="478"/>
          <ac:spMkLst>
            <pc:docMk/>
            <pc:sldMk cId="1276464982" sldId="266"/>
            <ac:spMk id="3" creationId="{1E2C0318-F95F-AA2F-14BD-7E400A719877}"/>
          </ac:spMkLst>
        </pc:spChg>
        <pc:spChg chg="mod">
          <ac:chgData name="小島 拓人(OJIMA Takuto)" userId="19d6b5a3-55f0-421f-898a-3ce11994af5e" providerId="ADAL" clId="{71524AA8-7EF6-4C33-B8AF-92F78CA5057A}" dt="2026-04-30T02:44:06.253" v="297" actId="1036"/>
          <ac:spMkLst>
            <pc:docMk/>
            <pc:sldMk cId="1276464982" sldId="266"/>
            <ac:spMk id="4" creationId="{D3B12400-345E-ACD9-CDFB-55FDC53A45C6}"/>
          </ac:spMkLst>
        </pc:spChg>
        <pc:spChg chg="mod">
          <ac:chgData name="小島 拓人(OJIMA Takuto)" userId="19d6b5a3-55f0-421f-898a-3ce11994af5e" providerId="ADAL" clId="{71524AA8-7EF6-4C33-B8AF-92F78CA5057A}" dt="2026-04-30T02:44:06.253" v="297" actId="1036"/>
          <ac:spMkLst>
            <pc:docMk/>
            <pc:sldMk cId="1276464982" sldId="266"/>
            <ac:spMk id="6" creationId="{4C842A15-9332-8F00-84FE-0A176C347F9E}"/>
          </ac:spMkLst>
        </pc:spChg>
        <pc:spChg chg="mod">
          <ac:chgData name="小島 拓人(OJIMA Takuto)" userId="19d6b5a3-55f0-421f-898a-3ce11994af5e" providerId="ADAL" clId="{71524AA8-7EF6-4C33-B8AF-92F78CA5057A}" dt="2026-04-30T02:44:06.253" v="297" actId="1036"/>
          <ac:spMkLst>
            <pc:docMk/>
            <pc:sldMk cId="1276464982" sldId="266"/>
            <ac:spMk id="7" creationId="{97B0E15B-BAB2-80A8-86D1-B205A477BE50}"/>
          </ac:spMkLst>
        </pc:spChg>
        <pc:spChg chg="mod">
          <ac:chgData name="小島 拓人(OJIMA Takuto)" userId="19d6b5a3-55f0-421f-898a-3ce11994af5e" providerId="ADAL" clId="{71524AA8-7EF6-4C33-B8AF-92F78CA5057A}" dt="2026-04-30T02:44:00.409" v="293" actId="14100"/>
          <ac:spMkLst>
            <pc:docMk/>
            <pc:sldMk cId="1276464982" sldId="266"/>
            <ac:spMk id="8" creationId="{42B02BA8-8C09-F969-FB41-8889FED8A8B0}"/>
          </ac:spMkLst>
        </pc:spChg>
        <pc:spChg chg="mod">
          <ac:chgData name="小島 拓人(OJIMA Takuto)" userId="19d6b5a3-55f0-421f-898a-3ce11994af5e" providerId="ADAL" clId="{71524AA8-7EF6-4C33-B8AF-92F78CA5057A}" dt="2026-04-30T02:44:06.253" v="297" actId="1036"/>
          <ac:spMkLst>
            <pc:docMk/>
            <pc:sldMk cId="1276464982" sldId="266"/>
            <ac:spMk id="15" creationId="{85A2CAB1-A3A3-70D7-BE80-E6D2A6233C4E}"/>
          </ac:spMkLst>
        </pc:spChg>
        <pc:spChg chg="mod">
          <ac:chgData name="小島 拓人(OJIMA Takuto)" userId="19d6b5a3-55f0-421f-898a-3ce11994af5e" providerId="ADAL" clId="{71524AA8-7EF6-4C33-B8AF-92F78CA5057A}" dt="2026-04-30T02:45:13.826" v="324" actId="207"/>
          <ac:spMkLst>
            <pc:docMk/>
            <pc:sldMk cId="1276464982" sldId="266"/>
            <ac:spMk id="24" creationId="{73A3F7D1-E859-9D11-3E4D-1E446AB1DDA7}"/>
          </ac:spMkLst>
        </pc:spChg>
        <pc:spChg chg="mod">
          <ac:chgData name="小島 拓人(OJIMA Takuto)" userId="19d6b5a3-55f0-421f-898a-3ce11994af5e" providerId="ADAL" clId="{71524AA8-7EF6-4C33-B8AF-92F78CA5057A}" dt="2026-04-30T02:44:06.253" v="297" actId="1036"/>
          <ac:spMkLst>
            <pc:docMk/>
            <pc:sldMk cId="1276464982" sldId="266"/>
            <ac:spMk id="26" creationId="{2EB75C9B-4DB3-8495-CFA8-1522DA1B3566}"/>
          </ac:spMkLst>
        </pc:spChg>
        <pc:spChg chg="mod">
          <ac:chgData name="小島 拓人(OJIMA Takuto)" userId="19d6b5a3-55f0-421f-898a-3ce11994af5e" providerId="ADAL" clId="{71524AA8-7EF6-4C33-B8AF-92F78CA5057A}" dt="2026-04-30T02:44:06.253" v="297" actId="1036"/>
          <ac:spMkLst>
            <pc:docMk/>
            <pc:sldMk cId="1276464982" sldId="266"/>
            <ac:spMk id="27" creationId="{E8194516-EF5E-3BFB-896B-33BA0124EBFB}"/>
          </ac:spMkLst>
        </pc:spChg>
        <pc:spChg chg="mod">
          <ac:chgData name="小島 拓人(OJIMA Takuto)" userId="19d6b5a3-55f0-421f-898a-3ce11994af5e" providerId="ADAL" clId="{71524AA8-7EF6-4C33-B8AF-92F78CA5057A}" dt="2026-04-30T02:44:06.253" v="297" actId="1036"/>
          <ac:spMkLst>
            <pc:docMk/>
            <pc:sldMk cId="1276464982" sldId="266"/>
            <ac:spMk id="31" creationId="{B6309707-1499-3258-DC13-A451A2651C61}"/>
          </ac:spMkLst>
        </pc:spChg>
        <pc:spChg chg="mod">
          <ac:chgData name="小島 拓人(OJIMA Takuto)" userId="19d6b5a3-55f0-421f-898a-3ce11994af5e" providerId="ADAL" clId="{71524AA8-7EF6-4C33-B8AF-92F78CA5057A}" dt="2026-04-30T02:44:06.253" v="297" actId="1036"/>
          <ac:spMkLst>
            <pc:docMk/>
            <pc:sldMk cId="1276464982" sldId="266"/>
            <ac:spMk id="42" creationId="{A51CF04D-CD13-9D57-7315-958CFD100C44}"/>
          </ac:spMkLst>
        </pc:spChg>
        <pc:spChg chg="mod">
          <ac:chgData name="小島 拓人(OJIMA Takuto)" userId="19d6b5a3-55f0-421f-898a-3ce11994af5e" providerId="ADAL" clId="{71524AA8-7EF6-4C33-B8AF-92F78CA5057A}" dt="2026-04-30T02:44:06.253" v="297" actId="1036"/>
          <ac:spMkLst>
            <pc:docMk/>
            <pc:sldMk cId="1276464982" sldId="266"/>
            <ac:spMk id="47" creationId="{1729F730-EB68-A6E9-9121-8D032BDB85AE}"/>
          </ac:spMkLst>
        </pc:spChg>
        <pc:spChg chg="mod">
          <ac:chgData name="小島 拓人(OJIMA Takuto)" userId="19d6b5a3-55f0-421f-898a-3ce11994af5e" providerId="ADAL" clId="{71524AA8-7EF6-4C33-B8AF-92F78CA5057A}" dt="2026-04-30T02:44:06.253" v="297" actId="1036"/>
          <ac:spMkLst>
            <pc:docMk/>
            <pc:sldMk cId="1276464982" sldId="266"/>
            <ac:spMk id="57" creationId="{4B36D87F-BF9E-A5B2-15FF-7EC548822188}"/>
          </ac:spMkLst>
        </pc:spChg>
      </pc:sldChg>
    </pc:docChg>
  </pc:docChgLst>
  <pc:docChgLst>
    <pc:chgData name="小島 拓人(OJIMA Takuto)" userId="S::takuto.ojima.x5y@cao.go.jp::19d6b5a3-55f0-421f-898a-3ce11994af5e" providerId="AD" clId="Web-{802DDBA4-C6F2-1879-30C0-2AF36CCB0111}"/>
    <pc:docChg chg="modSld">
      <pc:chgData name="小島 拓人(OJIMA Takuto)" userId="S::takuto.ojima.x5y@cao.go.jp::19d6b5a3-55f0-421f-898a-3ce11994af5e" providerId="AD" clId="Web-{802DDBA4-C6F2-1879-30C0-2AF36CCB0111}" dt="2026-04-28T07:01:31.737" v="1" actId="20577"/>
      <pc:docMkLst>
        <pc:docMk/>
      </pc:docMkLst>
      <pc:sldChg chg="modSp">
        <pc:chgData name="小島 拓人(OJIMA Takuto)" userId="S::takuto.ojima.x5y@cao.go.jp::19d6b5a3-55f0-421f-898a-3ce11994af5e" providerId="AD" clId="Web-{802DDBA4-C6F2-1879-30C0-2AF36CCB0111}" dt="2026-04-28T07:01:31.737" v="1" actId="20577"/>
        <pc:sldMkLst>
          <pc:docMk/>
          <pc:sldMk cId="2681731930" sldId="256"/>
        </pc:sldMkLst>
        <pc:spChg chg="mod">
          <ac:chgData name="小島 拓人(OJIMA Takuto)" userId="S::takuto.ojima.x5y@cao.go.jp::19d6b5a3-55f0-421f-898a-3ce11994af5e" providerId="AD" clId="Web-{802DDBA4-C6F2-1879-30C0-2AF36CCB0111}" dt="2026-04-28T07:01:31.737" v="1" actId="20577"/>
          <ac:spMkLst>
            <pc:docMk/>
            <pc:sldMk cId="2681731930" sldId="256"/>
            <ac:spMk id="3" creationId="{9F847DC3-2942-B5AD-7514-BD5D058D918B}"/>
          </ac:spMkLst>
        </pc:spChg>
      </pc:sldChg>
    </pc:docChg>
  </pc:docChgLst>
  <pc:docChgLst>
    <pc:chgData name="小島 拓人(OJIMA Takuto)" userId="S::takuto.ojima.x5y@cao.go.jp::19d6b5a3-55f0-421f-898a-3ce11994af5e" providerId="AD" clId="Web-{D5CEB1B5-29C1-566F-7407-DEB974218920}"/>
    <pc:docChg chg="modSld">
      <pc:chgData name="小島 拓人(OJIMA Takuto)" userId="S::takuto.ojima.x5y@cao.go.jp::19d6b5a3-55f0-421f-898a-3ce11994af5e" providerId="AD" clId="Web-{D5CEB1B5-29C1-566F-7407-DEB974218920}" dt="2026-04-30T01:05:29.945" v="0" actId="14100"/>
      <pc:docMkLst>
        <pc:docMk/>
      </pc:docMkLst>
      <pc:sldChg chg="modSp">
        <pc:chgData name="小島 拓人(OJIMA Takuto)" userId="S::takuto.ojima.x5y@cao.go.jp::19d6b5a3-55f0-421f-898a-3ce11994af5e" providerId="AD" clId="Web-{D5CEB1B5-29C1-566F-7407-DEB974218920}" dt="2026-04-30T01:05:29.945" v="0" actId="14100"/>
        <pc:sldMkLst>
          <pc:docMk/>
          <pc:sldMk cId="1276464982" sldId="266"/>
        </pc:sldMkLst>
        <pc:spChg chg="mod">
          <ac:chgData name="小島 拓人(OJIMA Takuto)" userId="S::takuto.ojima.x5y@cao.go.jp::19d6b5a3-55f0-421f-898a-3ce11994af5e" providerId="AD" clId="Web-{D5CEB1B5-29C1-566F-7407-DEB974218920}" dt="2026-04-30T01:05:29.945" v="0" actId="14100"/>
          <ac:spMkLst>
            <pc:docMk/>
            <pc:sldMk cId="1276464982" sldId="266"/>
            <ac:spMk id="3" creationId="{1E2C0318-F95F-AA2F-14BD-7E400A71987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862825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FA42C96A-4FBC-4CAF-A510-9946A41B4F12}" type="datetimeFigureOut">
              <a:rPr kumimoji="1" lang="ja-JP" altLang="en-US" smtClean="0"/>
              <a:t>2026/5/7</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B8C0EFEF-9AB4-4128-B3DD-BAD10F250F4C}" type="slidenum">
              <a:rPr kumimoji="1" lang="ja-JP" altLang="en-US" smtClean="0"/>
              <a:t>‹#›</a:t>
            </a:fld>
            <a:endParaRPr kumimoji="1" lang="ja-JP" altLang="en-US"/>
          </a:p>
        </p:txBody>
      </p:sp>
    </p:spTree>
    <p:extLst>
      <p:ext uri="{BB962C8B-B14F-4D97-AF65-F5344CB8AC3E}">
        <p14:creationId xmlns:p14="http://schemas.microsoft.com/office/powerpoint/2010/main" val="3782722772"/>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BDF711C8-E2C0-4842-B670-24B80E88FEDA}" type="datetime1">
              <a:rPr kumimoji="1" lang="ja-JP" altLang="en-US" smtClean="0"/>
              <a:t>2026/5/7</a:t>
            </a:fld>
            <a:endParaRPr kumimoji="1" lang="ja-JP" altLang="en-US"/>
          </a:p>
        </p:txBody>
      </p:sp>
      <p:sp>
        <p:nvSpPr>
          <p:cNvPr id="5" name="Footer Placeholder 4"/>
          <p:cNvSpPr>
            <a:spLocks noGrp="1"/>
          </p:cNvSpPr>
          <p:nvPr>
            <p:ph type="ftr" sz="quarter" idx="11"/>
          </p:nvPr>
        </p:nvSpPr>
        <p:spPr/>
        <p:txBody>
          <a:bodyPr/>
          <a:lstStyle/>
          <a:p>
            <a:r>
              <a:rPr kumimoji="1" lang="ja-JP" altLang="en-US"/>
              <a:t>関係人口創出・拡大のための対流促進事業　（様式１）</a:t>
            </a:r>
          </a:p>
        </p:txBody>
      </p:sp>
      <p:sp>
        <p:nvSpPr>
          <p:cNvPr id="6" name="Slide Number Placeholder 5"/>
          <p:cNvSpPr>
            <a:spLocks noGrp="1"/>
          </p:cNvSpPr>
          <p:nvPr>
            <p:ph type="sldNum" sz="quarter" idx="12"/>
          </p:nvPr>
        </p:nvSpPr>
        <p:spPr/>
        <p:txBody>
          <a:bodyPr/>
          <a:lstStyle/>
          <a:p>
            <a:fld id="{E961FDAF-81F2-4C27-A63B-43C683B781A8}" type="slidenum">
              <a:rPr kumimoji="1" lang="ja-JP" altLang="en-US" smtClean="0"/>
              <a:t>‹#›</a:t>
            </a:fld>
            <a:endParaRPr kumimoji="1" lang="ja-JP" altLang="en-US"/>
          </a:p>
        </p:txBody>
      </p:sp>
    </p:spTree>
    <p:extLst>
      <p:ext uri="{BB962C8B-B14F-4D97-AF65-F5344CB8AC3E}">
        <p14:creationId xmlns:p14="http://schemas.microsoft.com/office/powerpoint/2010/main" val="3760210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70C9709-EC46-4ED5-BC75-11926EFFB3A0}" type="datetime1">
              <a:rPr kumimoji="1" lang="ja-JP" altLang="en-US" smtClean="0"/>
              <a:t>2026/5/7</a:t>
            </a:fld>
            <a:endParaRPr kumimoji="1" lang="ja-JP" altLang="en-US"/>
          </a:p>
        </p:txBody>
      </p:sp>
      <p:sp>
        <p:nvSpPr>
          <p:cNvPr id="5" name="Footer Placeholder 4"/>
          <p:cNvSpPr>
            <a:spLocks noGrp="1"/>
          </p:cNvSpPr>
          <p:nvPr>
            <p:ph type="ftr" sz="quarter" idx="11"/>
          </p:nvPr>
        </p:nvSpPr>
        <p:spPr/>
        <p:txBody>
          <a:bodyPr/>
          <a:lstStyle/>
          <a:p>
            <a:r>
              <a:rPr kumimoji="1" lang="ja-JP" altLang="en-US"/>
              <a:t>関係人口創出・拡大のための対流促進事業　（様式１）</a:t>
            </a:r>
          </a:p>
        </p:txBody>
      </p:sp>
      <p:sp>
        <p:nvSpPr>
          <p:cNvPr id="6" name="Slide Number Placeholder 5"/>
          <p:cNvSpPr>
            <a:spLocks noGrp="1"/>
          </p:cNvSpPr>
          <p:nvPr>
            <p:ph type="sldNum" sz="quarter" idx="12"/>
          </p:nvPr>
        </p:nvSpPr>
        <p:spPr/>
        <p:txBody>
          <a:bodyPr/>
          <a:lstStyle/>
          <a:p>
            <a:fld id="{E961FDAF-81F2-4C27-A63B-43C683B781A8}" type="slidenum">
              <a:rPr kumimoji="1" lang="ja-JP" altLang="en-US" smtClean="0"/>
              <a:t>‹#›</a:t>
            </a:fld>
            <a:endParaRPr kumimoji="1" lang="ja-JP" altLang="en-US"/>
          </a:p>
        </p:txBody>
      </p:sp>
    </p:spTree>
    <p:extLst>
      <p:ext uri="{BB962C8B-B14F-4D97-AF65-F5344CB8AC3E}">
        <p14:creationId xmlns:p14="http://schemas.microsoft.com/office/powerpoint/2010/main" val="195461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11A47E5-41FC-4945-AB0E-B5BF52175667}" type="datetime1">
              <a:rPr kumimoji="1" lang="ja-JP" altLang="en-US" smtClean="0"/>
              <a:t>2026/5/7</a:t>
            </a:fld>
            <a:endParaRPr kumimoji="1" lang="ja-JP" altLang="en-US"/>
          </a:p>
        </p:txBody>
      </p:sp>
      <p:sp>
        <p:nvSpPr>
          <p:cNvPr id="5" name="Footer Placeholder 4"/>
          <p:cNvSpPr>
            <a:spLocks noGrp="1"/>
          </p:cNvSpPr>
          <p:nvPr>
            <p:ph type="ftr" sz="quarter" idx="11"/>
          </p:nvPr>
        </p:nvSpPr>
        <p:spPr/>
        <p:txBody>
          <a:bodyPr/>
          <a:lstStyle/>
          <a:p>
            <a:r>
              <a:rPr kumimoji="1" lang="ja-JP" altLang="en-US"/>
              <a:t>関係人口創出・拡大のための対流促進事業　（様式１）</a:t>
            </a:r>
          </a:p>
        </p:txBody>
      </p:sp>
      <p:sp>
        <p:nvSpPr>
          <p:cNvPr id="6" name="Slide Number Placeholder 5"/>
          <p:cNvSpPr>
            <a:spLocks noGrp="1"/>
          </p:cNvSpPr>
          <p:nvPr>
            <p:ph type="sldNum" sz="quarter" idx="12"/>
          </p:nvPr>
        </p:nvSpPr>
        <p:spPr/>
        <p:txBody>
          <a:bodyPr/>
          <a:lstStyle/>
          <a:p>
            <a:fld id="{E961FDAF-81F2-4C27-A63B-43C683B781A8}" type="slidenum">
              <a:rPr kumimoji="1" lang="ja-JP" altLang="en-US" smtClean="0"/>
              <a:t>‹#›</a:t>
            </a:fld>
            <a:endParaRPr kumimoji="1" lang="ja-JP" altLang="en-US"/>
          </a:p>
        </p:txBody>
      </p:sp>
    </p:spTree>
    <p:extLst>
      <p:ext uri="{BB962C8B-B14F-4D97-AF65-F5344CB8AC3E}">
        <p14:creationId xmlns:p14="http://schemas.microsoft.com/office/powerpoint/2010/main" val="2471652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49C4DC3-41CF-4E2C-AFD5-1775F660D61D}" type="datetime1">
              <a:rPr kumimoji="1" lang="ja-JP" altLang="en-US" smtClean="0"/>
              <a:t>2026/5/7</a:t>
            </a:fld>
            <a:endParaRPr kumimoji="1" lang="ja-JP" altLang="en-US"/>
          </a:p>
        </p:txBody>
      </p:sp>
      <p:sp>
        <p:nvSpPr>
          <p:cNvPr id="5" name="Footer Placeholder 4"/>
          <p:cNvSpPr>
            <a:spLocks noGrp="1"/>
          </p:cNvSpPr>
          <p:nvPr>
            <p:ph type="ftr" sz="quarter" idx="11"/>
          </p:nvPr>
        </p:nvSpPr>
        <p:spPr/>
        <p:txBody>
          <a:bodyPr/>
          <a:lstStyle/>
          <a:p>
            <a:r>
              <a:rPr kumimoji="1" lang="ja-JP" altLang="en-US"/>
              <a:t>関係人口創出・拡大のための対流促進事業　（様式１）</a:t>
            </a:r>
          </a:p>
        </p:txBody>
      </p:sp>
      <p:sp>
        <p:nvSpPr>
          <p:cNvPr id="6" name="Slide Number Placeholder 5"/>
          <p:cNvSpPr>
            <a:spLocks noGrp="1"/>
          </p:cNvSpPr>
          <p:nvPr>
            <p:ph type="sldNum" sz="quarter" idx="12"/>
          </p:nvPr>
        </p:nvSpPr>
        <p:spPr/>
        <p:txBody>
          <a:bodyPr/>
          <a:lstStyle/>
          <a:p>
            <a:fld id="{E961FDAF-81F2-4C27-A63B-43C683B781A8}" type="slidenum">
              <a:rPr kumimoji="1" lang="ja-JP" altLang="en-US" smtClean="0"/>
              <a:t>‹#›</a:t>
            </a:fld>
            <a:endParaRPr kumimoji="1" lang="ja-JP" altLang="en-US"/>
          </a:p>
        </p:txBody>
      </p:sp>
    </p:spTree>
    <p:extLst>
      <p:ext uri="{BB962C8B-B14F-4D97-AF65-F5344CB8AC3E}">
        <p14:creationId xmlns:p14="http://schemas.microsoft.com/office/powerpoint/2010/main" val="4061148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D766AEC-2AA5-45B6-9E2A-B6D8FC747B5A}" type="datetime1">
              <a:rPr kumimoji="1" lang="ja-JP" altLang="en-US" smtClean="0"/>
              <a:t>2026/5/7</a:t>
            </a:fld>
            <a:endParaRPr kumimoji="1" lang="ja-JP" altLang="en-US"/>
          </a:p>
        </p:txBody>
      </p:sp>
      <p:sp>
        <p:nvSpPr>
          <p:cNvPr id="5" name="Footer Placeholder 4"/>
          <p:cNvSpPr>
            <a:spLocks noGrp="1"/>
          </p:cNvSpPr>
          <p:nvPr>
            <p:ph type="ftr" sz="quarter" idx="11"/>
          </p:nvPr>
        </p:nvSpPr>
        <p:spPr/>
        <p:txBody>
          <a:bodyPr/>
          <a:lstStyle/>
          <a:p>
            <a:r>
              <a:rPr kumimoji="1" lang="ja-JP" altLang="en-US"/>
              <a:t>関係人口創出・拡大のための対流促進事業　（様式１）</a:t>
            </a:r>
          </a:p>
        </p:txBody>
      </p:sp>
      <p:sp>
        <p:nvSpPr>
          <p:cNvPr id="6" name="Slide Number Placeholder 5"/>
          <p:cNvSpPr>
            <a:spLocks noGrp="1"/>
          </p:cNvSpPr>
          <p:nvPr>
            <p:ph type="sldNum" sz="quarter" idx="12"/>
          </p:nvPr>
        </p:nvSpPr>
        <p:spPr/>
        <p:txBody>
          <a:bodyPr/>
          <a:lstStyle/>
          <a:p>
            <a:fld id="{E961FDAF-81F2-4C27-A63B-43C683B781A8}" type="slidenum">
              <a:rPr kumimoji="1" lang="ja-JP" altLang="en-US" smtClean="0"/>
              <a:t>‹#›</a:t>
            </a:fld>
            <a:endParaRPr kumimoji="1" lang="ja-JP" altLang="en-US"/>
          </a:p>
        </p:txBody>
      </p:sp>
    </p:spTree>
    <p:extLst>
      <p:ext uri="{BB962C8B-B14F-4D97-AF65-F5344CB8AC3E}">
        <p14:creationId xmlns:p14="http://schemas.microsoft.com/office/powerpoint/2010/main" val="4243171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DCAA801E-740F-4C33-B837-8E6637471F89}" type="datetime1">
              <a:rPr kumimoji="1" lang="ja-JP" altLang="en-US" smtClean="0"/>
              <a:t>2026/5/7</a:t>
            </a:fld>
            <a:endParaRPr kumimoji="1" lang="ja-JP" altLang="en-US"/>
          </a:p>
        </p:txBody>
      </p:sp>
      <p:sp>
        <p:nvSpPr>
          <p:cNvPr id="6" name="Footer Placeholder 5"/>
          <p:cNvSpPr>
            <a:spLocks noGrp="1"/>
          </p:cNvSpPr>
          <p:nvPr>
            <p:ph type="ftr" sz="quarter" idx="11"/>
          </p:nvPr>
        </p:nvSpPr>
        <p:spPr/>
        <p:txBody>
          <a:bodyPr/>
          <a:lstStyle/>
          <a:p>
            <a:r>
              <a:rPr kumimoji="1" lang="ja-JP" altLang="en-US"/>
              <a:t>関係人口創出・拡大のための対流促進事業　（様式１）</a:t>
            </a:r>
          </a:p>
        </p:txBody>
      </p:sp>
      <p:sp>
        <p:nvSpPr>
          <p:cNvPr id="7" name="Slide Number Placeholder 6"/>
          <p:cNvSpPr>
            <a:spLocks noGrp="1"/>
          </p:cNvSpPr>
          <p:nvPr>
            <p:ph type="sldNum" sz="quarter" idx="12"/>
          </p:nvPr>
        </p:nvSpPr>
        <p:spPr/>
        <p:txBody>
          <a:bodyPr/>
          <a:lstStyle/>
          <a:p>
            <a:fld id="{E961FDAF-81F2-4C27-A63B-43C683B781A8}" type="slidenum">
              <a:rPr kumimoji="1" lang="ja-JP" altLang="en-US" smtClean="0"/>
              <a:t>‹#›</a:t>
            </a:fld>
            <a:endParaRPr kumimoji="1" lang="ja-JP" altLang="en-US"/>
          </a:p>
        </p:txBody>
      </p:sp>
    </p:spTree>
    <p:extLst>
      <p:ext uri="{BB962C8B-B14F-4D97-AF65-F5344CB8AC3E}">
        <p14:creationId xmlns:p14="http://schemas.microsoft.com/office/powerpoint/2010/main" val="2102372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061407E9-2F70-4B0F-A309-454F7E0E2645}" type="datetime1">
              <a:rPr kumimoji="1" lang="ja-JP" altLang="en-US" smtClean="0"/>
              <a:t>2026/5/7</a:t>
            </a:fld>
            <a:endParaRPr kumimoji="1" lang="ja-JP" altLang="en-US"/>
          </a:p>
        </p:txBody>
      </p:sp>
      <p:sp>
        <p:nvSpPr>
          <p:cNvPr id="8" name="Footer Placeholder 7"/>
          <p:cNvSpPr>
            <a:spLocks noGrp="1"/>
          </p:cNvSpPr>
          <p:nvPr>
            <p:ph type="ftr" sz="quarter" idx="11"/>
          </p:nvPr>
        </p:nvSpPr>
        <p:spPr/>
        <p:txBody>
          <a:bodyPr/>
          <a:lstStyle/>
          <a:p>
            <a:r>
              <a:rPr kumimoji="1" lang="ja-JP" altLang="en-US"/>
              <a:t>関係人口創出・拡大のための対流促進事業　（様式１）</a:t>
            </a:r>
          </a:p>
        </p:txBody>
      </p:sp>
      <p:sp>
        <p:nvSpPr>
          <p:cNvPr id="9" name="Slide Number Placeholder 8"/>
          <p:cNvSpPr>
            <a:spLocks noGrp="1"/>
          </p:cNvSpPr>
          <p:nvPr>
            <p:ph type="sldNum" sz="quarter" idx="12"/>
          </p:nvPr>
        </p:nvSpPr>
        <p:spPr/>
        <p:txBody>
          <a:bodyPr/>
          <a:lstStyle/>
          <a:p>
            <a:fld id="{E961FDAF-81F2-4C27-A63B-43C683B781A8}" type="slidenum">
              <a:rPr kumimoji="1" lang="ja-JP" altLang="en-US" smtClean="0"/>
              <a:t>‹#›</a:t>
            </a:fld>
            <a:endParaRPr kumimoji="1" lang="ja-JP" altLang="en-US"/>
          </a:p>
        </p:txBody>
      </p:sp>
    </p:spTree>
    <p:extLst>
      <p:ext uri="{BB962C8B-B14F-4D97-AF65-F5344CB8AC3E}">
        <p14:creationId xmlns:p14="http://schemas.microsoft.com/office/powerpoint/2010/main" val="1631671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DD8E186E-6005-4272-ABD6-4DD37884B4E3}" type="datetime1">
              <a:rPr kumimoji="1" lang="ja-JP" altLang="en-US" smtClean="0"/>
              <a:t>2026/5/7</a:t>
            </a:fld>
            <a:endParaRPr kumimoji="1" lang="ja-JP" altLang="en-US"/>
          </a:p>
        </p:txBody>
      </p:sp>
      <p:sp>
        <p:nvSpPr>
          <p:cNvPr id="4" name="Footer Placeholder 3"/>
          <p:cNvSpPr>
            <a:spLocks noGrp="1"/>
          </p:cNvSpPr>
          <p:nvPr>
            <p:ph type="ftr" sz="quarter" idx="11"/>
          </p:nvPr>
        </p:nvSpPr>
        <p:spPr/>
        <p:txBody>
          <a:bodyPr/>
          <a:lstStyle/>
          <a:p>
            <a:r>
              <a:rPr kumimoji="1" lang="ja-JP" altLang="en-US"/>
              <a:t>関係人口創出・拡大のための対流促進事業　（様式１）</a:t>
            </a:r>
          </a:p>
        </p:txBody>
      </p:sp>
      <p:sp>
        <p:nvSpPr>
          <p:cNvPr id="5" name="Slide Number Placeholder 4"/>
          <p:cNvSpPr>
            <a:spLocks noGrp="1"/>
          </p:cNvSpPr>
          <p:nvPr>
            <p:ph type="sldNum" sz="quarter" idx="12"/>
          </p:nvPr>
        </p:nvSpPr>
        <p:spPr/>
        <p:txBody>
          <a:bodyPr/>
          <a:lstStyle/>
          <a:p>
            <a:fld id="{E961FDAF-81F2-4C27-A63B-43C683B781A8}" type="slidenum">
              <a:rPr kumimoji="1" lang="ja-JP" altLang="en-US" smtClean="0"/>
              <a:t>‹#›</a:t>
            </a:fld>
            <a:endParaRPr kumimoji="1" lang="ja-JP" altLang="en-US"/>
          </a:p>
        </p:txBody>
      </p:sp>
    </p:spTree>
    <p:extLst>
      <p:ext uri="{BB962C8B-B14F-4D97-AF65-F5344CB8AC3E}">
        <p14:creationId xmlns:p14="http://schemas.microsoft.com/office/powerpoint/2010/main" val="3250813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349D9D-E02B-4CBE-81EF-1FB06AA42C67}" type="datetime1">
              <a:rPr kumimoji="1" lang="ja-JP" altLang="en-US" smtClean="0"/>
              <a:t>2026/5/7</a:t>
            </a:fld>
            <a:endParaRPr kumimoji="1" lang="ja-JP" altLang="en-US"/>
          </a:p>
        </p:txBody>
      </p:sp>
      <p:sp>
        <p:nvSpPr>
          <p:cNvPr id="3" name="Footer Placeholder 2"/>
          <p:cNvSpPr>
            <a:spLocks noGrp="1"/>
          </p:cNvSpPr>
          <p:nvPr>
            <p:ph type="ftr" sz="quarter" idx="11"/>
          </p:nvPr>
        </p:nvSpPr>
        <p:spPr/>
        <p:txBody>
          <a:bodyPr/>
          <a:lstStyle/>
          <a:p>
            <a:r>
              <a:rPr kumimoji="1" lang="ja-JP" altLang="en-US"/>
              <a:t>関係人口創出・拡大のための対流促進事業　（様式１）</a:t>
            </a:r>
          </a:p>
        </p:txBody>
      </p:sp>
      <p:sp>
        <p:nvSpPr>
          <p:cNvPr id="4" name="Slide Number Placeholder 3"/>
          <p:cNvSpPr>
            <a:spLocks noGrp="1"/>
          </p:cNvSpPr>
          <p:nvPr>
            <p:ph type="sldNum" sz="quarter" idx="12"/>
          </p:nvPr>
        </p:nvSpPr>
        <p:spPr/>
        <p:txBody>
          <a:bodyPr/>
          <a:lstStyle/>
          <a:p>
            <a:fld id="{E961FDAF-81F2-4C27-A63B-43C683B781A8}" type="slidenum">
              <a:rPr kumimoji="1" lang="ja-JP" altLang="en-US" smtClean="0"/>
              <a:t>‹#›</a:t>
            </a:fld>
            <a:endParaRPr kumimoji="1" lang="ja-JP" altLang="en-US"/>
          </a:p>
        </p:txBody>
      </p:sp>
    </p:spTree>
    <p:extLst>
      <p:ext uri="{BB962C8B-B14F-4D97-AF65-F5344CB8AC3E}">
        <p14:creationId xmlns:p14="http://schemas.microsoft.com/office/powerpoint/2010/main" val="3811393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F7BAB4B-FC0F-4C3C-A1FF-1015A09B9ADC}" type="datetime1">
              <a:rPr kumimoji="1" lang="ja-JP" altLang="en-US" smtClean="0"/>
              <a:t>2026/5/7</a:t>
            </a:fld>
            <a:endParaRPr kumimoji="1" lang="ja-JP" altLang="en-US"/>
          </a:p>
        </p:txBody>
      </p:sp>
      <p:sp>
        <p:nvSpPr>
          <p:cNvPr id="6" name="Footer Placeholder 5"/>
          <p:cNvSpPr>
            <a:spLocks noGrp="1"/>
          </p:cNvSpPr>
          <p:nvPr>
            <p:ph type="ftr" sz="quarter" idx="11"/>
          </p:nvPr>
        </p:nvSpPr>
        <p:spPr/>
        <p:txBody>
          <a:bodyPr/>
          <a:lstStyle/>
          <a:p>
            <a:r>
              <a:rPr kumimoji="1" lang="ja-JP" altLang="en-US"/>
              <a:t>関係人口創出・拡大のための対流促進事業　（様式１）</a:t>
            </a:r>
          </a:p>
        </p:txBody>
      </p:sp>
      <p:sp>
        <p:nvSpPr>
          <p:cNvPr id="7" name="Slide Number Placeholder 6"/>
          <p:cNvSpPr>
            <a:spLocks noGrp="1"/>
          </p:cNvSpPr>
          <p:nvPr>
            <p:ph type="sldNum" sz="quarter" idx="12"/>
          </p:nvPr>
        </p:nvSpPr>
        <p:spPr/>
        <p:txBody>
          <a:bodyPr/>
          <a:lstStyle/>
          <a:p>
            <a:fld id="{E961FDAF-81F2-4C27-A63B-43C683B781A8}" type="slidenum">
              <a:rPr kumimoji="1" lang="ja-JP" altLang="en-US" smtClean="0"/>
              <a:t>‹#›</a:t>
            </a:fld>
            <a:endParaRPr kumimoji="1" lang="ja-JP" altLang="en-US"/>
          </a:p>
        </p:txBody>
      </p:sp>
    </p:spTree>
    <p:extLst>
      <p:ext uri="{BB962C8B-B14F-4D97-AF65-F5344CB8AC3E}">
        <p14:creationId xmlns:p14="http://schemas.microsoft.com/office/powerpoint/2010/main" val="332723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59BFA18-354E-40EA-9106-36CC805E9171}" type="datetime1">
              <a:rPr kumimoji="1" lang="ja-JP" altLang="en-US" smtClean="0"/>
              <a:t>2026/5/7</a:t>
            </a:fld>
            <a:endParaRPr kumimoji="1" lang="ja-JP" altLang="en-US"/>
          </a:p>
        </p:txBody>
      </p:sp>
      <p:sp>
        <p:nvSpPr>
          <p:cNvPr id="6" name="Footer Placeholder 5"/>
          <p:cNvSpPr>
            <a:spLocks noGrp="1"/>
          </p:cNvSpPr>
          <p:nvPr>
            <p:ph type="ftr" sz="quarter" idx="11"/>
          </p:nvPr>
        </p:nvSpPr>
        <p:spPr/>
        <p:txBody>
          <a:bodyPr/>
          <a:lstStyle/>
          <a:p>
            <a:r>
              <a:rPr kumimoji="1" lang="ja-JP" altLang="en-US"/>
              <a:t>関係人口創出・拡大のための対流促進事業　（様式１）</a:t>
            </a:r>
          </a:p>
        </p:txBody>
      </p:sp>
      <p:sp>
        <p:nvSpPr>
          <p:cNvPr id="7" name="Slide Number Placeholder 6"/>
          <p:cNvSpPr>
            <a:spLocks noGrp="1"/>
          </p:cNvSpPr>
          <p:nvPr>
            <p:ph type="sldNum" sz="quarter" idx="12"/>
          </p:nvPr>
        </p:nvSpPr>
        <p:spPr/>
        <p:txBody>
          <a:bodyPr/>
          <a:lstStyle/>
          <a:p>
            <a:fld id="{E961FDAF-81F2-4C27-A63B-43C683B781A8}" type="slidenum">
              <a:rPr kumimoji="1" lang="ja-JP" altLang="en-US" smtClean="0"/>
              <a:t>‹#›</a:t>
            </a:fld>
            <a:endParaRPr kumimoji="1" lang="ja-JP" altLang="en-US"/>
          </a:p>
        </p:txBody>
      </p:sp>
    </p:spTree>
    <p:extLst>
      <p:ext uri="{BB962C8B-B14F-4D97-AF65-F5344CB8AC3E}">
        <p14:creationId xmlns:p14="http://schemas.microsoft.com/office/powerpoint/2010/main" val="1574777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E9BD09-F267-4D10-BFE5-0EEBE6417248}" type="datetime1">
              <a:rPr kumimoji="1" lang="ja-JP" altLang="en-US" smtClean="0"/>
              <a:t>2026/5/7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ja-JP" altLang="en-US"/>
              <a:t>関係人口創出・拡大のための対流促進事業　（様式１）</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61FDAF-81F2-4C27-A63B-43C683B781A8}" type="slidenum">
              <a:rPr kumimoji="1" lang="ja-JP" altLang="en-US" smtClean="0"/>
              <a:t>‹#›</a:t>
            </a:fld>
            <a:endParaRPr kumimoji="1" lang="ja-JP" altLang="en-US"/>
          </a:p>
        </p:txBody>
      </p:sp>
    </p:spTree>
    <p:extLst>
      <p:ext uri="{BB962C8B-B14F-4D97-AF65-F5344CB8AC3E}">
        <p14:creationId xmlns:p14="http://schemas.microsoft.com/office/powerpoint/2010/main" val="213509218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A379DD-C678-5450-645B-550A5C1D2F80}"/>
              </a:ext>
            </a:extLst>
          </p:cNvPr>
          <p:cNvSpPr>
            <a:spLocks noGrp="1"/>
          </p:cNvSpPr>
          <p:nvPr>
            <p:ph type="ctrTitle"/>
          </p:nvPr>
        </p:nvSpPr>
        <p:spPr/>
        <p:txBody>
          <a:bodyPr anchor="ctr">
            <a:normAutofit/>
          </a:bodyPr>
          <a:lstStyle/>
          <a:p>
            <a:r>
              <a:rPr kumimoji="1" lang="ja-JP" altLang="en-US">
                <a:latin typeface="BIZ UDPゴシック" panose="020B0400000000000000" pitchFamily="50" charset="-128"/>
                <a:ea typeface="BIZ UDPゴシック" panose="020B0400000000000000" pitchFamily="50" charset="-128"/>
              </a:rPr>
              <a:t>（事業名）</a:t>
            </a:r>
          </a:p>
        </p:txBody>
      </p:sp>
      <p:sp>
        <p:nvSpPr>
          <p:cNvPr id="3" name="字幕 2">
            <a:extLst>
              <a:ext uri="{FF2B5EF4-FFF2-40B4-BE49-F238E27FC236}">
                <a16:creationId xmlns:a16="http://schemas.microsoft.com/office/drawing/2014/main" id="{9F847DC3-2942-B5AD-7514-BD5D058D918B}"/>
              </a:ext>
            </a:extLst>
          </p:cNvPr>
          <p:cNvSpPr>
            <a:spLocks noGrp="1"/>
          </p:cNvSpPr>
          <p:nvPr>
            <p:ph type="subTitle" idx="1"/>
          </p:nvPr>
        </p:nvSpPr>
        <p:spPr/>
        <p:txBody>
          <a:bodyPr anchor="ctr"/>
          <a:lstStyle/>
          <a:p>
            <a:r>
              <a:rPr kumimoji="1" lang="ja-JP" altLang="en-US" dirty="0">
                <a:latin typeface="BIZ UDPゴシック" panose="020B0400000000000000" pitchFamily="50" charset="-128"/>
                <a:ea typeface="BIZ UDPゴシック"/>
              </a:rPr>
              <a:t>（応募主体</a:t>
            </a:r>
            <a:r>
              <a:rPr lang="ja-JP" altLang="en-US" dirty="0">
                <a:latin typeface="BIZ UDPゴシック" panose="020B0400000000000000" pitchFamily="50" charset="-128"/>
                <a:ea typeface="BIZ UDPゴシック"/>
              </a:rPr>
              <a:t>法人名</a:t>
            </a:r>
            <a:r>
              <a:rPr kumimoji="1" lang="ja-JP" altLang="en-US" dirty="0">
                <a:latin typeface="BIZ UDPゴシック" panose="020B0400000000000000" pitchFamily="50" charset="-128"/>
                <a:ea typeface="BIZ UDPゴシック"/>
              </a:rPr>
              <a:t>）</a:t>
            </a:r>
          </a:p>
        </p:txBody>
      </p:sp>
      <p:sp>
        <p:nvSpPr>
          <p:cNvPr id="5" name="スライド番号プレースホルダー 4">
            <a:extLst>
              <a:ext uri="{FF2B5EF4-FFF2-40B4-BE49-F238E27FC236}">
                <a16:creationId xmlns:a16="http://schemas.microsoft.com/office/drawing/2014/main" id="{9A075377-1494-C25F-ECA8-9EA01AC97887}"/>
              </a:ext>
            </a:extLst>
          </p:cNvPr>
          <p:cNvSpPr>
            <a:spLocks noGrp="1"/>
          </p:cNvSpPr>
          <p:nvPr>
            <p:ph type="sldNum" sz="quarter" idx="12"/>
          </p:nvPr>
        </p:nvSpPr>
        <p:spPr/>
        <p:txBody>
          <a:bodyPr/>
          <a:lstStyle/>
          <a:p>
            <a:fld id="{E961FDAF-81F2-4C27-A63B-43C683B781A8}" type="slidenum">
              <a:rPr kumimoji="1" lang="ja-JP" altLang="en-US" smtClean="0"/>
              <a:t>1</a:t>
            </a:fld>
            <a:endParaRPr kumimoji="1" lang="ja-JP" altLang="en-US"/>
          </a:p>
        </p:txBody>
      </p:sp>
      <p:sp>
        <p:nvSpPr>
          <p:cNvPr id="4" name="テキスト ボックス 3"/>
          <p:cNvSpPr txBox="1"/>
          <p:nvPr/>
        </p:nvSpPr>
        <p:spPr>
          <a:xfrm>
            <a:off x="197435" y="260906"/>
            <a:ext cx="6536740" cy="923330"/>
          </a:xfrm>
          <a:prstGeom prst="rect">
            <a:avLst/>
          </a:prstGeom>
          <a:noFill/>
        </p:spPr>
        <p:txBody>
          <a:bodyPr wrap="square" rtlCol="0">
            <a:spAutoFit/>
          </a:bodyPr>
          <a:lstStyle/>
          <a:p>
            <a:r>
              <a:rPr kumimoji="1" lang="en-US" altLang="ja-JP">
                <a:solidFill>
                  <a:srgbClr val="FF0000"/>
                </a:solidFill>
              </a:rPr>
              <a:t>※</a:t>
            </a:r>
            <a:r>
              <a:rPr kumimoji="1" lang="ja-JP" altLang="en-US">
                <a:solidFill>
                  <a:srgbClr val="FF0000"/>
                </a:solidFill>
              </a:rPr>
              <a:t>注意書き（赤字部分）は提出時に削除すること</a:t>
            </a:r>
            <a:endParaRPr kumimoji="1" lang="en-US" altLang="ja-JP">
              <a:solidFill>
                <a:srgbClr val="FF0000"/>
              </a:solidFill>
            </a:endParaRPr>
          </a:p>
          <a:p>
            <a:r>
              <a:rPr kumimoji="1" lang="en-US" altLang="ja-JP">
                <a:solidFill>
                  <a:srgbClr val="FF0000"/>
                </a:solidFill>
              </a:rPr>
              <a:t>※</a:t>
            </a:r>
            <a:r>
              <a:rPr kumimoji="1" lang="ja-JP" altLang="en-US">
                <a:solidFill>
                  <a:srgbClr val="FF0000"/>
                </a:solidFill>
              </a:rPr>
              <a:t>フォントサイズは</a:t>
            </a:r>
            <a:r>
              <a:rPr kumimoji="1" lang="en-US" altLang="ja-JP">
                <a:solidFill>
                  <a:srgbClr val="FF0000"/>
                </a:solidFill>
              </a:rPr>
              <a:t>12</a:t>
            </a:r>
            <a:r>
              <a:rPr kumimoji="1" lang="ja-JP" altLang="en-US">
                <a:solidFill>
                  <a:srgbClr val="FF0000"/>
                </a:solidFill>
              </a:rPr>
              <a:t>ポイントを基本とし、図中の文字についても過度に小さな文字とならないよう留意すること</a:t>
            </a:r>
          </a:p>
        </p:txBody>
      </p:sp>
      <p:sp>
        <p:nvSpPr>
          <p:cNvPr id="6" name="テキスト ボックス 5"/>
          <p:cNvSpPr txBox="1"/>
          <p:nvPr/>
        </p:nvSpPr>
        <p:spPr>
          <a:xfrm>
            <a:off x="7991475" y="203756"/>
            <a:ext cx="877163" cy="369332"/>
          </a:xfrm>
          <a:prstGeom prst="rect">
            <a:avLst/>
          </a:prstGeom>
          <a:noFill/>
          <a:ln>
            <a:solidFill>
              <a:schemeClr val="tx1"/>
            </a:solidFill>
          </a:ln>
        </p:spPr>
        <p:txBody>
          <a:bodyPr wrap="none" rtlCol="0">
            <a:spAutoFit/>
          </a:bodyPr>
          <a:lstStyle/>
          <a:p>
            <a:r>
              <a:rPr kumimoji="1" lang="ja-JP" altLang="en-US"/>
              <a:t>様式１</a:t>
            </a:r>
          </a:p>
        </p:txBody>
      </p:sp>
    </p:spTree>
    <p:extLst>
      <p:ext uri="{BB962C8B-B14F-4D97-AF65-F5344CB8AC3E}">
        <p14:creationId xmlns:p14="http://schemas.microsoft.com/office/powerpoint/2010/main" val="2681731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3E9911-1B54-F7A1-56C9-40D8B286627F}"/>
              </a:ext>
            </a:extLst>
          </p:cNvPr>
          <p:cNvSpPr>
            <a:spLocks noGrp="1"/>
          </p:cNvSpPr>
          <p:nvPr>
            <p:ph type="title"/>
          </p:nvPr>
        </p:nvSpPr>
        <p:spPr>
          <a:xfrm>
            <a:off x="628650" y="365126"/>
            <a:ext cx="7886700" cy="900000"/>
          </a:xfrm>
        </p:spPr>
        <p:txBody>
          <a:bodyPr>
            <a:normAutofit/>
          </a:bodyPr>
          <a:lstStyle/>
          <a:p>
            <a:r>
              <a:rPr lang="ja-JP" altLang="en-US" sz="3600">
                <a:latin typeface="BIZ UDPゴシック" panose="020B0400000000000000" pitchFamily="50" charset="-128"/>
                <a:ea typeface="BIZ UDPゴシック" panose="020B0400000000000000" pitchFamily="50" charset="-128"/>
              </a:rPr>
              <a:t>１．</a:t>
            </a:r>
            <a:r>
              <a:rPr kumimoji="1" lang="ja-JP" altLang="en-US" sz="3600">
                <a:latin typeface="BIZ UDPゴシック" panose="020B0400000000000000" pitchFamily="50" charset="-128"/>
                <a:ea typeface="BIZ UDPゴシック" panose="020B0400000000000000" pitchFamily="50" charset="-128"/>
              </a:rPr>
              <a:t>取組テーマ、実施地域の概要等</a:t>
            </a:r>
          </a:p>
        </p:txBody>
      </p:sp>
      <p:sp>
        <p:nvSpPr>
          <p:cNvPr id="3" name="コンテンツ プレースホルダー 2">
            <a:extLst>
              <a:ext uri="{FF2B5EF4-FFF2-40B4-BE49-F238E27FC236}">
                <a16:creationId xmlns:a16="http://schemas.microsoft.com/office/drawing/2014/main" id="{42B02BA8-8C09-F969-FB41-8889FED8A8B0}"/>
              </a:ext>
            </a:extLst>
          </p:cNvPr>
          <p:cNvSpPr>
            <a:spLocks noGrp="1"/>
          </p:cNvSpPr>
          <p:nvPr>
            <p:ph idx="1"/>
          </p:nvPr>
        </p:nvSpPr>
        <p:spPr>
          <a:xfrm>
            <a:off x="612000" y="4238625"/>
            <a:ext cx="7920000" cy="2124150"/>
          </a:xfrm>
          <a:ln w="19050">
            <a:solidFill>
              <a:schemeClr val="accent3">
                <a:lumMod val="60000"/>
                <a:lumOff val="40000"/>
              </a:schemeClr>
            </a:solidFill>
          </a:ln>
        </p:spPr>
        <p:txBody>
          <a:bodyPr tIns="180000" bIns="180000" anchor="t">
            <a:normAutofit/>
          </a:bodyPr>
          <a:lstStyle/>
          <a:p>
            <a:pPr marL="0" indent="0" algn="just">
              <a:buNone/>
            </a:pPr>
            <a:r>
              <a:rPr lang="ja-JP" altLang="en-US" sz="1200" dirty="0"/>
              <a:t>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a:t>
            </a:r>
            <a:endParaRPr lang="en-US" altLang="ja-JP" sz="1200" dirty="0"/>
          </a:p>
          <a:p>
            <a:pPr marL="0" lvl="0" indent="0">
              <a:buNone/>
              <a:defRPr/>
            </a:pPr>
            <a:r>
              <a:rPr kumimoji="1" lang="en-US" altLang="ja-JP" sz="1200" b="0"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rPr>
              <a:t>※</a:t>
            </a:r>
            <a:r>
              <a:rPr lang="ja-JP" altLang="en-US" sz="1200" dirty="0">
                <a:solidFill>
                  <a:srgbClr val="FF0000"/>
                </a:solidFill>
              </a:rPr>
              <a:t>応募</a:t>
            </a:r>
            <a:r>
              <a:rPr lang="ja-JP" altLang="en-US" sz="1200">
                <a:solidFill>
                  <a:srgbClr val="FF0000"/>
                </a:solidFill>
              </a:rPr>
              <a:t>団体と実施対象</a:t>
            </a:r>
            <a:r>
              <a:rPr lang="ja-JP" altLang="en-US" sz="1200" dirty="0">
                <a:solidFill>
                  <a:srgbClr val="FF0000"/>
                </a:solidFill>
              </a:rPr>
              <a:t>地域との関係だけではなく、</a:t>
            </a:r>
            <a:r>
              <a:rPr kumimoji="1" lang="ja-JP" altLang="en-US" sz="1200" b="0"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rPr>
              <a:t>実施対象地域でのコーディネーター等、地域側の主体的な協力・参画を促す媒介者となる関係者・関係団体の有無</a:t>
            </a:r>
            <a:r>
              <a:rPr lang="ja-JP" altLang="en-US" sz="1200" dirty="0">
                <a:solidFill>
                  <a:srgbClr val="FF0000"/>
                </a:solidFill>
                <a:latin typeface="Calibri" panose="020F0502020204030204"/>
                <a:ea typeface="游ゴシック" panose="020B0400000000000000" pitchFamily="50" charset="-128"/>
              </a:rPr>
              <a:t>、役割分担についても明記すること。</a:t>
            </a:r>
            <a:endParaRPr lang="en-US" altLang="ja-JP" sz="1200" dirty="0">
              <a:solidFill>
                <a:srgbClr val="FF0000"/>
              </a:solidFill>
              <a:latin typeface="Calibri" panose="020F0502020204030204"/>
              <a:ea typeface="游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D3B12400-345E-ACD9-CDFB-55FDC53A45C6}"/>
              </a:ext>
            </a:extLst>
          </p:cNvPr>
          <p:cNvSpPr>
            <a:spLocks noGrp="1"/>
          </p:cNvSpPr>
          <p:nvPr>
            <p:ph type="sldNum" sz="quarter" idx="12"/>
          </p:nvPr>
        </p:nvSpPr>
        <p:spPr/>
        <p:txBody>
          <a:bodyPr/>
          <a:lstStyle/>
          <a:p>
            <a:fld id="{E961FDAF-81F2-4C27-A63B-43C683B781A8}" type="slidenum">
              <a:rPr kumimoji="1" lang="ja-JP" altLang="en-US" smtClean="0"/>
              <a:t>2</a:t>
            </a:fld>
            <a:endParaRPr kumimoji="1" lang="ja-JP" altLang="en-US"/>
          </a:p>
        </p:txBody>
      </p:sp>
      <p:sp>
        <p:nvSpPr>
          <p:cNvPr id="5" name="コンテンツ プレースホルダー 2">
            <a:extLst>
              <a:ext uri="{FF2B5EF4-FFF2-40B4-BE49-F238E27FC236}">
                <a16:creationId xmlns:a16="http://schemas.microsoft.com/office/drawing/2014/main" id="{0DF56C5E-D0DB-628A-86E4-788F8E7B2C37}"/>
              </a:ext>
            </a:extLst>
          </p:cNvPr>
          <p:cNvSpPr txBox="1">
            <a:spLocks/>
          </p:cNvSpPr>
          <p:nvPr/>
        </p:nvSpPr>
        <p:spPr>
          <a:xfrm>
            <a:off x="612000" y="1905000"/>
            <a:ext cx="7920000" cy="1801702"/>
          </a:xfrm>
          <a:prstGeom prst="rect">
            <a:avLst/>
          </a:prstGeom>
          <a:ln w="19050">
            <a:solidFill>
              <a:schemeClr val="accent3">
                <a:lumMod val="60000"/>
                <a:lumOff val="40000"/>
              </a:schemeClr>
            </a:solidFill>
          </a:ln>
        </p:spPr>
        <p:txBody>
          <a:bodyPr vert="horz" lIns="91440" tIns="180000" rIns="91440" bIns="18000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buNone/>
            </a:pPr>
            <a:r>
              <a:rPr lang="ja-JP" altLang="en-US" sz="1200"/>
              <a:t>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a:t>
            </a:r>
            <a:endParaRPr lang="en-US" altLang="ja-JP" sz="2000"/>
          </a:p>
        </p:txBody>
      </p:sp>
      <p:cxnSp>
        <p:nvCxnSpPr>
          <p:cNvPr id="7" name="直線コネクタ 6">
            <a:extLst>
              <a:ext uri="{FF2B5EF4-FFF2-40B4-BE49-F238E27FC236}">
                <a16:creationId xmlns:a16="http://schemas.microsoft.com/office/drawing/2014/main" id="{DAE0F3A8-C157-0F6B-E53A-0C49975CC5B4}"/>
              </a:ext>
            </a:extLst>
          </p:cNvPr>
          <p:cNvCxnSpPr>
            <a:cxnSpLocks/>
          </p:cNvCxnSpPr>
          <p:nvPr/>
        </p:nvCxnSpPr>
        <p:spPr>
          <a:xfrm>
            <a:off x="628650" y="1304925"/>
            <a:ext cx="78867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612000" y="1542034"/>
            <a:ext cx="3185487" cy="369332"/>
          </a:xfrm>
          <a:prstGeom prst="rect">
            <a:avLst/>
          </a:prstGeom>
          <a:noFill/>
        </p:spPr>
        <p:txBody>
          <a:bodyPr wrap="none" rtlCol="0">
            <a:spAutoFit/>
          </a:bodyPr>
          <a:lstStyle/>
          <a:p>
            <a:r>
              <a:rPr lang="ja-JP" altLang="en-US"/>
              <a:t>①本取組のビジョン・テーマ</a:t>
            </a:r>
            <a:endParaRPr kumimoji="1" lang="ja-JP" altLang="en-US"/>
          </a:p>
        </p:txBody>
      </p:sp>
      <p:sp>
        <p:nvSpPr>
          <p:cNvPr id="10" name="テキスト ボックス 9"/>
          <p:cNvSpPr txBox="1"/>
          <p:nvPr/>
        </p:nvSpPr>
        <p:spPr>
          <a:xfrm>
            <a:off x="612000" y="3879924"/>
            <a:ext cx="6647974" cy="369332"/>
          </a:xfrm>
          <a:prstGeom prst="rect">
            <a:avLst/>
          </a:prstGeom>
          <a:noFill/>
        </p:spPr>
        <p:txBody>
          <a:bodyPr wrap="none" rtlCol="0">
            <a:spAutoFit/>
          </a:bodyPr>
          <a:lstStyle/>
          <a:p>
            <a:r>
              <a:rPr lang="ja-JP" altLang="en-US"/>
              <a:t>②事業実施地域の資源・課題及び応募者との関係構築の経緯</a:t>
            </a:r>
            <a:endParaRPr lang="en-US" altLang="ja-JP" sz="2800"/>
          </a:p>
        </p:txBody>
      </p:sp>
      <p:sp>
        <p:nvSpPr>
          <p:cNvPr id="11" name="テキスト ボックス 10"/>
          <p:cNvSpPr txBox="1"/>
          <p:nvPr/>
        </p:nvSpPr>
        <p:spPr>
          <a:xfrm>
            <a:off x="0" y="42006"/>
            <a:ext cx="4570482" cy="369332"/>
          </a:xfrm>
          <a:prstGeom prst="rect">
            <a:avLst/>
          </a:prstGeom>
          <a:noFill/>
        </p:spPr>
        <p:txBody>
          <a:bodyPr wrap="none" rtlCol="0">
            <a:spAutoFit/>
          </a:bodyPr>
          <a:lstStyle/>
          <a:p>
            <a:r>
              <a:rPr kumimoji="1" lang="en-US" altLang="ja-JP">
                <a:solidFill>
                  <a:srgbClr val="FF0000"/>
                </a:solidFill>
              </a:rPr>
              <a:t>※</a:t>
            </a:r>
            <a:r>
              <a:rPr kumimoji="1" lang="ja-JP" altLang="en-US">
                <a:solidFill>
                  <a:srgbClr val="FF0000"/>
                </a:solidFill>
              </a:rPr>
              <a:t>１．については１ページ以内とすること</a:t>
            </a:r>
          </a:p>
        </p:txBody>
      </p:sp>
    </p:spTree>
    <p:extLst>
      <p:ext uri="{BB962C8B-B14F-4D97-AF65-F5344CB8AC3E}">
        <p14:creationId xmlns:p14="http://schemas.microsoft.com/office/powerpoint/2010/main" val="555808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3E9911-1B54-F7A1-56C9-40D8B286627F}"/>
              </a:ext>
            </a:extLst>
          </p:cNvPr>
          <p:cNvSpPr>
            <a:spLocks noGrp="1"/>
          </p:cNvSpPr>
          <p:nvPr>
            <p:ph type="title"/>
          </p:nvPr>
        </p:nvSpPr>
        <p:spPr>
          <a:xfrm>
            <a:off x="628650" y="365126"/>
            <a:ext cx="7886700" cy="900000"/>
          </a:xfrm>
        </p:spPr>
        <p:txBody>
          <a:bodyPr>
            <a:normAutofit/>
          </a:bodyPr>
          <a:lstStyle/>
          <a:p>
            <a:r>
              <a:rPr lang="ja-JP" altLang="en-US" sz="3600">
                <a:latin typeface="BIZ UDPゴシック" panose="020B0400000000000000" pitchFamily="50" charset="-128"/>
                <a:ea typeface="BIZ UDPゴシック" panose="020B0400000000000000" pitchFamily="50" charset="-128"/>
              </a:rPr>
              <a:t>２．</a:t>
            </a:r>
            <a:r>
              <a:rPr kumimoji="1" lang="ja-JP" altLang="en-US" sz="3600">
                <a:latin typeface="BIZ UDPゴシック" panose="020B0400000000000000" pitchFamily="50" charset="-128"/>
                <a:ea typeface="BIZ UDPゴシック" panose="020B0400000000000000" pitchFamily="50" charset="-128"/>
              </a:rPr>
              <a:t>モデル事業の事業計画①</a:t>
            </a:r>
          </a:p>
        </p:txBody>
      </p:sp>
      <p:sp>
        <p:nvSpPr>
          <p:cNvPr id="4" name="スライド番号プレースホルダー 3">
            <a:extLst>
              <a:ext uri="{FF2B5EF4-FFF2-40B4-BE49-F238E27FC236}">
                <a16:creationId xmlns:a16="http://schemas.microsoft.com/office/drawing/2014/main" id="{D3B12400-345E-ACD9-CDFB-55FDC53A45C6}"/>
              </a:ext>
            </a:extLst>
          </p:cNvPr>
          <p:cNvSpPr>
            <a:spLocks noGrp="1"/>
          </p:cNvSpPr>
          <p:nvPr>
            <p:ph type="sldNum" sz="quarter" idx="12"/>
          </p:nvPr>
        </p:nvSpPr>
        <p:spPr/>
        <p:txBody>
          <a:bodyPr/>
          <a:lstStyle/>
          <a:p>
            <a:fld id="{E961FDAF-81F2-4C27-A63B-43C683B781A8}" type="slidenum">
              <a:rPr kumimoji="1" lang="ja-JP" altLang="en-US" smtClean="0"/>
              <a:t>3</a:t>
            </a:fld>
            <a:endParaRPr kumimoji="1" lang="ja-JP" altLang="en-US"/>
          </a:p>
        </p:txBody>
      </p:sp>
      <p:sp>
        <p:nvSpPr>
          <p:cNvPr id="5" name="コンテンツ プレースホルダー 2">
            <a:extLst>
              <a:ext uri="{FF2B5EF4-FFF2-40B4-BE49-F238E27FC236}">
                <a16:creationId xmlns:a16="http://schemas.microsoft.com/office/drawing/2014/main" id="{0DF56C5E-D0DB-628A-86E4-788F8E7B2C37}"/>
              </a:ext>
            </a:extLst>
          </p:cNvPr>
          <p:cNvSpPr txBox="1">
            <a:spLocks/>
          </p:cNvSpPr>
          <p:nvPr/>
        </p:nvSpPr>
        <p:spPr>
          <a:xfrm>
            <a:off x="612000" y="1550992"/>
            <a:ext cx="7920000" cy="4805353"/>
          </a:xfrm>
          <a:prstGeom prst="rect">
            <a:avLst/>
          </a:prstGeom>
          <a:ln w="19050">
            <a:solidFill>
              <a:schemeClr val="accent3">
                <a:lumMod val="60000"/>
                <a:lumOff val="40000"/>
              </a:schemeClr>
            </a:solidFill>
          </a:ln>
        </p:spPr>
        <p:txBody>
          <a:bodyPr vert="horz" lIns="91440" tIns="180000" rIns="91440" bIns="18000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buNone/>
            </a:pPr>
            <a:r>
              <a:rPr lang="ja-JP" altLang="en-US" sz="1200"/>
              <a:t>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a:t>
            </a:r>
            <a:endParaRPr lang="en-US" altLang="ja-JP" sz="1200"/>
          </a:p>
          <a:p>
            <a:pPr marL="0" indent="0" algn="just">
              <a:buNone/>
            </a:pPr>
            <a:r>
              <a:rPr lang="en-US" altLang="ja-JP" sz="1200">
                <a:solidFill>
                  <a:srgbClr val="FF0000"/>
                </a:solidFill>
              </a:rPr>
              <a:t>※</a:t>
            </a:r>
            <a:r>
              <a:rPr lang="ja-JP" altLang="en-US" sz="1200">
                <a:solidFill>
                  <a:srgbClr val="FF0000"/>
                </a:solidFill>
              </a:rPr>
              <a:t>取組内容について、できる限り具体的に記載すること。</a:t>
            </a:r>
            <a:endParaRPr lang="en-US" altLang="ja-JP" sz="1200">
              <a:solidFill>
                <a:srgbClr val="FF0000"/>
              </a:solidFill>
            </a:endParaRPr>
          </a:p>
          <a:p>
            <a:pPr marL="0" indent="0" algn="just">
              <a:buNone/>
            </a:pPr>
            <a:r>
              <a:rPr lang="en-US" altLang="ja-JP" sz="1200">
                <a:solidFill>
                  <a:srgbClr val="FF0000"/>
                </a:solidFill>
              </a:rPr>
              <a:t>※</a:t>
            </a:r>
            <a:r>
              <a:rPr lang="ja-JP" altLang="en-US" sz="1200">
                <a:solidFill>
                  <a:srgbClr val="FF0000"/>
                </a:solidFill>
              </a:rPr>
              <a:t>理念・方針等については本欄ではなく、前頁「１－①：本取組のビジョン・テーマ」に記載すること。</a:t>
            </a:r>
            <a:endParaRPr lang="en-US" altLang="ja-JP" sz="1200">
              <a:solidFill>
                <a:srgbClr val="FF0000"/>
              </a:solidFill>
            </a:endParaRPr>
          </a:p>
          <a:p>
            <a:pPr marL="0" indent="0" algn="just">
              <a:buNone/>
            </a:pPr>
            <a:r>
              <a:rPr lang="en-US" altLang="ja-JP" sz="1200">
                <a:solidFill>
                  <a:srgbClr val="FF0000"/>
                </a:solidFill>
              </a:rPr>
              <a:t>※</a:t>
            </a:r>
            <a:r>
              <a:rPr lang="ja-JP" altLang="en-US" sz="1200">
                <a:solidFill>
                  <a:srgbClr val="FF0000"/>
                </a:solidFill>
              </a:rPr>
              <a:t>図を挿入することは可能だが、イメージ図のみによる表現とせず、取組内容がどのように関係人口の創出・拡大に寄与するかについてストーリー立てて記載すること。</a:t>
            </a:r>
            <a:endParaRPr lang="en-US" altLang="ja-JP" sz="1200">
              <a:solidFill>
                <a:srgbClr val="FF0000"/>
              </a:solidFill>
            </a:endParaRPr>
          </a:p>
        </p:txBody>
      </p:sp>
      <p:cxnSp>
        <p:nvCxnSpPr>
          <p:cNvPr id="9" name="直線コネクタ 8">
            <a:extLst>
              <a:ext uri="{FF2B5EF4-FFF2-40B4-BE49-F238E27FC236}">
                <a16:creationId xmlns:a16="http://schemas.microsoft.com/office/drawing/2014/main" id="{B4B26CFE-9862-234E-F25A-D67ECC5BB86A}"/>
              </a:ext>
            </a:extLst>
          </p:cNvPr>
          <p:cNvCxnSpPr>
            <a:cxnSpLocks/>
          </p:cNvCxnSpPr>
          <p:nvPr/>
        </p:nvCxnSpPr>
        <p:spPr>
          <a:xfrm>
            <a:off x="628650" y="1304925"/>
            <a:ext cx="78867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42006"/>
            <a:ext cx="4570482" cy="369332"/>
          </a:xfrm>
          <a:prstGeom prst="rect">
            <a:avLst/>
          </a:prstGeom>
          <a:noFill/>
        </p:spPr>
        <p:txBody>
          <a:bodyPr wrap="none" rtlCol="0">
            <a:spAutoFit/>
          </a:bodyPr>
          <a:lstStyle/>
          <a:p>
            <a:r>
              <a:rPr kumimoji="1" lang="en-US" altLang="ja-JP">
                <a:solidFill>
                  <a:srgbClr val="FF0000"/>
                </a:solidFill>
              </a:rPr>
              <a:t>※</a:t>
            </a:r>
            <a:r>
              <a:rPr kumimoji="1" lang="ja-JP" altLang="en-US">
                <a:solidFill>
                  <a:srgbClr val="FF0000"/>
                </a:solidFill>
              </a:rPr>
              <a:t>２．については４ページ以内とすること</a:t>
            </a:r>
          </a:p>
        </p:txBody>
      </p:sp>
      <p:sp>
        <p:nvSpPr>
          <p:cNvPr id="3" name="フローチャート: 処理 2">
            <a:extLst>
              <a:ext uri="{FF2B5EF4-FFF2-40B4-BE49-F238E27FC236}">
                <a16:creationId xmlns:a16="http://schemas.microsoft.com/office/drawing/2014/main" id="{8806D16E-264C-EE62-D6E9-382CDA4474D0}"/>
              </a:ext>
            </a:extLst>
          </p:cNvPr>
          <p:cNvSpPr/>
          <p:nvPr/>
        </p:nvSpPr>
        <p:spPr>
          <a:xfrm>
            <a:off x="716967" y="3765410"/>
            <a:ext cx="7707030" cy="2506032"/>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ja-JP" altLang="en-US" sz="1200">
                <a:solidFill>
                  <a:schemeClr val="tx1"/>
                </a:solidFill>
                <a:latin typeface="Meiryo UI" panose="020B0604030504040204" pitchFamily="50" charset="-128"/>
                <a:ea typeface="Meiryo UI" panose="020B0604030504040204" pitchFamily="50" charset="-128"/>
              </a:rPr>
              <a:t>事業スキーム　</a:t>
            </a:r>
            <a:r>
              <a:rPr kumimoji="1" lang="en-US" altLang="ja-JP" sz="1200">
                <a:solidFill>
                  <a:srgbClr val="FF0000"/>
                </a:solidFill>
                <a:latin typeface="Meiryo UI" panose="020B0604030504040204" pitchFamily="50" charset="-128"/>
                <a:ea typeface="Meiryo UI" panose="020B0604030504040204" pitchFamily="50" charset="-128"/>
              </a:rPr>
              <a:t>※</a:t>
            </a:r>
            <a:r>
              <a:rPr kumimoji="1" lang="ja-JP" altLang="en-US" sz="1200">
                <a:solidFill>
                  <a:srgbClr val="FF0000"/>
                </a:solidFill>
                <a:latin typeface="Meiryo UI" panose="020B0604030504040204" pitchFamily="50" charset="-128"/>
                <a:ea typeface="Meiryo UI" panose="020B0604030504040204" pitchFamily="50" charset="-128"/>
              </a:rPr>
              <a:t>事業の流れを例に倣って図示すること。</a:t>
            </a:r>
            <a:endParaRPr kumimoji="1" lang="en-US" altLang="ja-JP" sz="1200">
              <a:solidFill>
                <a:srgbClr val="FF0000"/>
              </a:solidFill>
              <a:latin typeface="Meiryo UI" panose="020B0604030504040204" pitchFamily="50" charset="-128"/>
              <a:ea typeface="Meiryo UI" panose="020B0604030504040204" pitchFamily="50" charset="-128"/>
            </a:endParaRPr>
          </a:p>
        </p:txBody>
      </p:sp>
      <p:grpSp>
        <p:nvGrpSpPr>
          <p:cNvPr id="7" name="グループ化 6">
            <a:extLst>
              <a:ext uri="{FF2B5EF4-FFF2-40B4-BE49-F238E27FC236}">
                <a16:creationId xmlns:a16="http://schemas.microsoft.com/office/drawing/2014/main" id="{2D0A42CC-E958-7B75-1CA3-0BA15300291D}"/>
              </a:ext>
            </a:extLst>
          </p:cNvPr>
          <p:cNvGrpSpPr/>
          <p:nvPr/>
        </p:nvGrpSpPr>
        <p:grpSpPr>
          <a:xfrm>
            <a:off x="796340" y="3868494"/>
            <a:ext cx="7548283" cy="2222647"/>
            <a:chOff x="485574" y="4383292"/>
            <a:chExt cx="8154356" cy="2222647"/>
          </a:xfrm>
        </p:grpSpPr>
        <p:sp>
          <p:nvSpPr>
            <p:cNvPr id="8" name="テキスト ボックス 7">
              <a:extLst>
                <a:ext uri="{FF2B5EF4-FFF2-40B4-BE49-F238E27FC236}">
                  <a16:creationId xmlns:a16="http://schemas.microsoft.com/office/drawing/2014/main" id="{7DB661D2-1139-3332-AF56-3B6A9D586C76}"/>
                </a:ext>
              </a:extLst>
            </p:cNvPr>
            <p:cNvSpPr txBox="1"/>
            <p:nvPr/>
          </p:nvSpPr>
          <p:spPr>
            <a:xfrm>
              <a:off x="923826" y="6344329"/>
              <a:ext cx="1313180" cy="261610"/>
            </a:xfrm>
            <a:prstGeom prst="rect">
              <a:avLst/>
            </a:prstGeom>
            <a:solidFill>
              <a:srgbClr val="FF0000"/>
            </a:solidFill>
          </p:spPr>
          <p:txBody>
            <a:bodyPr wrap="none" rtlCol="0">
              <a:spAutoFit/>
            </a:bodyPr>
            <a:lstStyle/>
            <a:p>
              <a:r>
                <a:rPr lang="en-US" altLang="ja-JP" sz="1100" dirty="0">
                  <a:solidFill>
                    <a:schemeClr val="bg1"/>
                  </a:solidFill>
                </a:rPr>
                <a:t>※</a:t>
              </a:r>
              <a:r>
                <a:rPr lang="ja-JP" altLang="en-US" sz="1100" dirty="0">
                  <a:solidFill>
                    <a:schemeClr val="bg1"/>
                  </a:solidFill>
                </a:rPr>
                <a:t>○○市（役割～）</a:t>
              </a:r>
              <a:endParaRPr kumimoji="1" lang="ja-JP" altLang="en-US" sz="1100" dirty="0">
                <a:solidFill>
                  <a:schemeClr val="bg1"/>
                </a:solidFill>
              </a:endParaRPr>
            </a:p>
          </p:txBody>
        </p:sp>
        <p:sp>
          <p:nvSpPr>
            <p:cNvPr id="10" name="正方形/長方形 9">
              <a:extLst>
                <a:ext uri="{FF2B5EF4-FFF2-40B4-BE49-F238E27FC236}">
                  <a16:creationId xmlns:a16="http://schemas.microsoft.com/office/drawing/2014/main" id="{C126693F-73DC-94DD-3332-B5812AA501A6}"/>
                </a:ext>
              </a:extLst>
            </p:cNvPr>
            <p:cNvSpPr/>
            <p:nvPr/>
          </p:nvSpPr>
          <p:spPr>
            <a:xfrm>
              <a:off x="684985" y="4671882"/>
              <a:ext cx="1923997" cy="173661"/>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a:solidFill>
                    <a:schemeClr val="bg1"/>
                  </a:solidFill>
                </a:rPr>
                <a:t>地方</a:t>
              </a:r>
            </a:p>
          </p:txBody>
        </p:sp>
        <p:sp>
          <p:nvSpPr>
            <p:cNvPr id="11" name="正方形/長方形 10">
              <a:extLst>
                <a:ext uri="{FF2B5EF4-FFF2-40B4-BE49-F238E27FC236}">
                  <a16:creationId xmlns:a16="http://schemas.microsoft.com/office/drawing/2014/main" id="{2656B694-F78D-FD3C-F314-EB93DCFA67E7}"/>
                </a:ext>
              </a:extLst>
            </p:cNvPr>
            <p:cNvSpPr/>
            <p:nvPr/>
          </p:nvSpPr>
          <p:spPr>
            <a:xfrm>
              <a:off x="2836310" y="4662621"/>
              <a:ext cx="3650486" cy="182922"/>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b="1">
                  <a:solidFill>
                    <a:schemeClr val="bg1"/>
                  </a:solidFill>
                </a:rPr>
                <a:t>中間支援組織</a:t>
              </a:r>
              <a:endParaRPr kumimoji="1" lang="ja-JP" altLang="en-US" sz="1100" b="1">
                <a:solidFill>
                  <a:schemeClr val="bg1"/>
                </a:solidFill>
              </a:endParaRPr>
            </a:p>
          </p:txBody>
        </p:sp>
        <p:pic>
          <p:nvPicPr>
            <p:cNvPr id="12" name="グラフィックス 11" descr="再生 単色塗りつぶし">
              <a:extLst>
                <a:ext uri="{FF2B5EF4-FFF2-40B4-BE49-F238E27FC236}">
                  <a16:creationId xmlns:a16="http://schemas.microsoft.com/office/drawing/2014/main" id="{032E975D-44E0-D666-1A20-499BAFB01B8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rot="10800000">
              <a:off x="2642827" y="4665314"/>
              <a:ext cx="182922" cy="182922"/>
            </a:xfrm>
            <a:prstGeom prst="rect">
              <a:avLst/>
            </a:prstGeom>
          </p:spPr>
        </p:pic>
        <p:pic>
          <p:nvPicPr>
            <p:cNvPr id="13" name="グラフィックス 12" descr="再生 単色塗りつぶし">
              <a:extLst>
                <a:ext uri="{FF2B5EF4-FFF2-40B4-BE49-F238E27FC236}">
                  <a16:creationId xmlns:a16="http://schemas.microsoft.com/office/drawing/2014/main" id="{7A2482DE-BCA7-AEAD-2849-C83892CB5A32}"/>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6507917" y="4655722"/>
              <a:ext cx="182922" cy="182922"/>
            </a:xfrm>
            <a:prstGeom prst="rect">
              <a:avLst/>
            </a:prstGeom>
          </p:spPr>
        </p:pic>
        <p:sp>
          <p:nvSpPr>
            <p:cNvPr id="14" name="四角形: 角を丸くする 13">
              <a:extLst>
                <a:ext uri="{FF2B5EF4-FFF2-40B4-BE49-F238E27FC236}">
                  <a16:creationId xmlns:a16="http://schemas.microsoft.com/office/drawing/2014/main" id="{FA1FCCDC-9732-F8AC-7E99-DD3FBCE2B2EF}"/>
                </a:ext>
              </a:extLst>
            </p:cNvPr>
            <p:cNvSpPr/>
            <p:nvPr/>
          </p:nvSpPr>
          <p:spPr>
            <a:xfrm>
              <a:off x="2830216" y="4938049"/>
              <a:ext cx="1372706" cy="463793"/>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b="1"/>
                <a:t>地域側の</a:t>
              </a:r>
              <a:br>
                <a:rPr kumimoji="1" lang="en-US" altLang="ja-JP" sz="1100" b="1"/>
              </a:br>
              <a:r>
                <a:rPr kumimoji="1" lang="ja-JP" altLang="en-US" sz="1100" b="1"/>
                <a:t>中間支援組織</a:t>
              </a:r>
            </a:p>
          </p:txBody>
        </p:sp>
        <p:sp>
          <p:nvSpPr>
            <p:cNvPr id="15" name="四角形: 角を丸くする 14">
              <a:extLst>
                <a:ext uri="{FF2B5EF4-FFF2-40B4-BE49-F238E27FC236}">
                  <a16:creationId xmlns:a16="http://schemas.microsoft.com/office/drawing/2014/main" id="{FAFF16ED-B0BF-844C-ADE5-CEB4CDBF6672}"/>
                </a:ext>
              </a:extLst>
            </p:cNvPr>
            <p:cNvSpPr/>
            <p:nvPr/>
          </p:nvSpPr>
          <p:spPr>
            <a:xfrm>
              <a:off x="5114090" y="4935202"/>
              <a:ext cx="1372706" cy="463792"/>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b="1"/>
                <a:t>実施団体</a:t>
              </a:r>
            </a:p>
          </p:txBody>
        </p:sp>
        <p:sp>
          <p:nvSpPr>
            <p:cNvPr id="16" name="四角形: 角を丸くする 15">
              <a:extLst>
                <a:ext uri="{FF2B5EF4-FFF2-40B4-BE49-F238E27FC236}">
                  <a16:creationId xmlns:a16="http://schemas.microsoft.com/office/drawing/2014/main" id="{C6085273-A743-9A75-89B4-508704DA4D6A}"/>
                </a:ext>
              </a:extLst>
            </p:cNvPr>
            <p:cNvSpPr/>
            <p:nvPr/>
          </p:nvSpPr>
          <p:spPr>
            <a:xfrm>
              <a:off x="6684642" y="5751060"/>
              <a:ext cx="1618958" cy="463793"/>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b="1" dirty="0"/>
                <a:t>都市住民</a:t>
              </a:r>
              <a:br>
                <a:rPr kumimoji="1" lang="en-US" altLang="ja-JP" sz="1100" b="1" dirty="0"/>
              </a:br>
              <a:r>
                <a:rPr kumimoji="1" lang="ja-JP" altLang="en-US" sz="1100" b="1" dirty="0"/>
                <a:t>（参加者）</a:t>
              </a:r>
            </a:p>
          </p:txBody>
        </p:sp>
        <p:sp>
          <p:nvSpPr>
            <p:cNvPr id="17" name="四角形: 角を丸くする 16">
              <a:extLst>
                <a:ext uri="{FF2B5EF4-FFF2-40B4-BE49-F238E27FC236}">
                  <a16:creationId xmlns:a16="http://schemas.microsoft.com/office/drawing/2014/main" id="{346D640F-F9CE-866C-9E37-A5A0EEA2C263}"/>
                </a:ext>
              </a:extLst>
            </p:cNvPr>
            <p:cNvSpPr/>
            <p:nvPr/>
          </p:nvSpPr>
          <p:spPr>
            <a:xfrm>
              <a:off x="591334" y="5751060"/>
              <a:ext cx="1951451" cy="463793"/>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b="1"/>
                <a:t>地域の受入先</a:t>
              </a:r>
              <a:endParaRPr kumimoji="1" lang="en-US" altLang="ja-JP" sz="1100" b="1"/>
            </a:p>
            <a:p>
              <a:pPr algn="ctr"/>
              <a:r>
                <a:rPr lang="ja-JP" altLang="en-US" sz="1100" b="1"/>
                <a:t>（自治体・地元事業者）</a:t>
              </a:r>
              <a:endParaRPr kumimoji="1" lang="ja-JP" altLang="en-US" sz="1100" b="1"/>
            </a:p>
          </p:txBody>
        </p:sp>
        <p:cxnSp>
          <p:nvCxnSpPr>
            <p:cNvPr id="18" name="直線矢印コネクタ 17">
              <a:extLst>
                <a:ext uri="{FF2B5EF4-FFF2-40B4-BE49-F238E27FC236}">
                  <a16:creationId xmlns:a16="http://schemas.microsoft.com/office/drawing/2014/main" id="{05842425-2564-45F7-F4C0-A3D96AD3A3A9}"/>
                </a:ext>
              </a:extLst>
            </p:cNvPr>
            <p:cNvCxnSpPr/>
            <p:nvPr/>
          </p:nvCxnSpPr>
          <p:spPr>
            <a:xfrm flipH="1">
              <a:off x="2040407" y="5263630"/>
              <a:ext cx="559552" cy="402658"/>
            </a:xfrm>
            <a:prstGeom prst="straightConnector1">
              <a:avLst/>
            </a:prstGeom>
            <a:ln w="1905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19" name="直線矢印コネクタ 18">
              <a:extLst>
                <a:ext uri="{FF2B5EF4-FFF2-40B4-BE49-F238E27FC236}">
                  <a16:creationId xmlns:a16="http://schemas.microsoft.com/office/drawing/2014/main" id="{97299020-3F6D-11CD-702C-94195E31ED17}"/>
                </a:ext>
              </a:extLst>
            </p:cNvPr>
            <p:cNvCxnSpPr>
              <a:cxnSpLocks/>
            </p:cNvCxnSpPr>
            <p:nvPr/>
          </p:nvCxnSpPr>
          <p:spPr>
            <a:xfrm flipH="1" flipV="1">
              <a:off x="4304482" y="5138350"/>
              <a:ext cx="714141" cy="1826"/>
            </a:xfrm>
            <a:prstGeom prst="straightConnector1">
              <a:avLst/>
            </a:prstGeom>
            <a:ln w="1905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20" name="直線矢印コネクタ 19">
              <a:extLst>
                <a:ext uri="{FF2B5EF4-FFF2-40B4-BE49-F238E27FC236}">
                  <a16:creationId xmlns:a16="http://schemas.microsoft.com/office/drawing/2014/main" id="{3BF9C012-793D-5D8C-E4D1-E1F0C78281DA}"/>
                </a:ext>
              </a:extLst>
            </p:cNvPr>
            <p:cNvCxnSpPr>
              <a:cxnSpLocks/>
            </p:cNvCxnSpPr>
            <p:nvPr/>
          </p:nvCxnSpPr>
          <p:spPr>
            <a:xfrm>
              <a:off x="6648328" y="5259604"/>
              <a:ext cx="487291" cy="406684"/>
            </a:xfrm>
            <a:prstGeom prst="straightConnector1">
              <a:avLst/>
            </a:prstGeom>
            <a:ln w="1905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21" name="直線矢印コネクタ 20">
              <a:extLst>
                <a:ext uri="{FF2B5EF4-FFF2-40B4-BE49-F238E27FC236}">
                  <a16:creationId xmlns:a16="http://schemas.microsoft.com/office/drawing/2014/main" id="{0A54CE01-BA46-5012-E749-42A47FA2B6D1}"/>
                </a:ext>
              </a:extLst>
            </p:cNvPr>
            <p:cNvCxnSpPr>
              <a:cxnSpLocks/>
            </p:cNvCxnSpPr>
            <p:nvPr/>
          </p:nvCxnSpPr>
          <p:spPr>
            <a:xfrm flipH="1">
              <a:off x="2599959" y="5955292"/>
              <a:ext cx="3999420" cy="0"/>
            </a:xfrm>
            <a:prstGeom prst="straightConnector1">
              <a:avLst/>
            </a:prstGeom>
            <a:ln w="1905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sp>
          <p:nvSpPr>
            <p:cNvPr id="22" name="テキスト ボックス 21">
              <a:extLst>
                <a:ext uri="{FF2B5EF4-FFF2-40B4-BE49-F238E27FC236}">
                  <a16:creationId xmlns:a16="http://schemas.microsoft.com/office/drawing/2014/main" id="{F0BDEB1A-138C-4B47-1D7D-E97F33BA2B03}"/>
                </a:ext>
              </a:extLst>
            </p:cNvPr>
            <p:cNvSpPr txBox="1"/>
            <p:nvPr/>
          </p:nvSpPr>
          <p:spPr>
            <a:xfrm>
              <a:off x="4378730" y="5141526"/>
              <a:ext cx="559552" cy="261610"/>
            </a:xfrm>
            <a:prstGeom prst="rect">
              <a:avLst/>
            </a:prstGeom>
            <a:noFill/>
          </p:spPr>
          <p:txBody>
            <a:bodyPr wrap="square">
              <a:spAutoFit/>
            </a:bodyPr>
            <a:lstStyle/>
            <a:p>
              <a:pPr algn="ctr"/>
              <a:r>
                <a:rPr lang="ja-JP" altLang="en-US" sz="1100">
                  <a:latin typeface="Meiryo UI" panose="020B0604030504040204" pitchFamily="50" charset="-128"/>
                  <a:ea typeface="Meiryo UI" panose="020B0604030504040204" pitchFamily="50" charset="-128"/>
                </a:rPr>
                <a:t>連携</a:t>
              </a:r>
              <a:endParaRPr lang="ja-JP" altLang="en-US" sz="1100"/>
            </a:p>
          </p:txBody>
        </p:sp>
        <p:sp>
          <p:nvSpPr>
            <p:cNvPr id="23" name="テキスト ボックス 22">
              <a:extLst>
                <a:ext uri="{FF2B5EF4-FFF2-40B4-BE49-F238E27FC236}">
                  <a16:creationId xmlns:a16="http://schemas.microsoft.com/office/drawing/2014/main" id="{5B51C89D-47F1-48CB-0FDB-A5FA74A17177}"/>
                </a:ext>
              </a:extLst>
            </p:cNvPr>
            <p:cNvSpPr txBox="1"/>
            <p:nvPr/>
          </p:nvSpPr>
          <p:spPr>
            <a:xfrm>
              <a:off x="3849027" y="5979473"/>
              <a:ext cx="1618957" cy="261610"/>
            </a:xfrm>
            <a:prstGeom prst="rect">
              <a:avLst/>
            </a:prstGeom>
            <a:noFill/>
          </p:spPr>
          <p:txBody>
            <a:bodyPr wrap="square">
              <a:spAutoFit/>
            </a:bodyPr>
            <a:lstStyle/>
            <a:p>
              <a:pPr algn="ctr"/>
              <a:r>
                <a:rPr lang="ja-JP" altLang="en-US" sz="1100">
                  <a:latin typeface="Meiryo UI" panose="020B0604030504040204" pitchFamily="50" charset="-128"/>
                  <a:ea typeface="Meiryo UI" panose="020B0604030504040204" pitchFamily="50" charset="-128"/>
                </a:rPr>
                <a:t>現地プログラムへの参加</a:t>
              </a:r>
              <a:endParaRPr lang="en-US" altLang="ja-JP" sz="110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98F8F791-D8F7-B551-8D05-F950EE4CE2C2}"/>
                </a:ext>
              </a:extLst>
            </p:cNvPr>
            <p:cNvSpPr txBox="1"/>
            <p:nvPr/>
          </p:nvSpPr>
          <p:spPr>
            <a:xfrm>
              <a:off x="6826050" y="5094864"/>
              <a:ext cx="1065829" cy="430887"/>
            </a:xfrm>
            <a:prstGeom prst="rect">
              <a:avLst/>
            </a:prstGeom>
            <a:noFill/>
          </p:spPr>
          <p:txBody>
            <a:bodyPr wrap="square">
              <a:spAutoFit/>
            </a:bodyPr>
            <a:lstStyle/>
            <a:p>
              <a:pPr algn="ctr"/>
              <a:r>
                <a:rPr lang="ja-JP" altLang="en-US" sz="1100">
                  <a:latin typeface="Meiryo UI" panose="020B0604030504040204" pitchFamily="50" charset="-128"/>
                  <a:ea typeface="Meiryo UI" panose="020B0604030504040204" pitchFamily="50" charset="-128"/>
                </a:rPr>
                <a:t>周知イベントを</a:t>
              </a:r>
              <a:br>
                <a:rPr lang="en-US" altLang="ja-JP" sz="1100">
                  <a:latin typeface="Meiryo UI" panose="020B0604030504040204" pitchFamily="50" charset="-128"/>
                  <a:ea typeface="Meiryo UI" panose="020B0604030504040204" pitchFamily="50" charset="-128"/>
                </a:rPr>
              </a:br>
              <a:r>
                <a:rPr lang="ja-JP" altLang="en-US" sz="1100">
                  <a:latin typeface="Meiryo UI" panose="020B0604030504040204" pitchFamily="50" charset="-128"/>
                  <a:ea typeface="Meiryo UI" panose="020B0604030504040204" pitchFamily="50" charset="-128"/>
                </a:rPr>
                <a:t>通じた集客</a:t>
              </a:r>
              <a:endParaRPr lang="ja-JP" altLang="en-US" sz="1100"/>
            </a:p>
          </p:txBody>
        </p:sp>
        <p:sp>
          <p:nvSpPr>
            <p:cNvPr id="25" name="テキスト ボックス 24">
              <a:extLst>
                <a:ext uri="{FF2B5EF4-FFF2-40B4-BE49-F238E27FC236}">
                  <a16:creationId xmlns:a16="http://schemas.microsoft.com/office/drawing/2014/main" id="{82327BC4-EBAA-F331-5938-9041AF717495}"/>
                </a:ext>
              </a:extLst>
            </p:cNvPr>
            <p:cNvSpPr txBox="1"/>
            <p:nvPr/>
          </p:nvSpPr>
          <p:spPr>
            <a:xfrm>
              <a:off x="1264831" y="5094865"/>
              <a:ext cx="1012080" cy="430887"/>
            </a:xfrm>
            <a:prstGeom prst="rect">
              <a:avLst/>
            </a:prstGeom>
            <a:noFill/>
          </p:spPr>
          <p:txBody>
            <a:bodyPr wrap="square">
              <a:spAutoFit/>
            </a:bodyPr>
            <a:lstStyle/>
            <a:p>
              <a:pPr algn="ctr"/>
              <a:r>
                <a:rPr lang="ja-JP" altLang="en-US" sz="1100">
                  <a:latin typeface="Meiryo UI" panose="020B0604030504040204" pitchFamily="50" charset="-128"/>
                  <a:ea typeface="Meiryo UI" panose="020B0604030504040204" pitchFamily="50" charset="-128"/>
                </a:rPr>
                <a:t>参加者</a:t>
              </a:r>
              <a:br>
                <a:rPr lang="en-US" altLang="ja-JP" sz="1100">
                  <a:latin typeface="Meiryo UI" panose="020B0604030504040204" pitchFamily="50" charset="-128"/>
                  <a:ea typeface="Meiryo UI" panose="020B0604030504040204" pitchFamily="50" charset="-128"/>
                </a:rPr>
              </a:br>
              <a:r>
                <a:rPr lang="ja-JP" altLang="en-US" sz="1100">
                  <a:latin typeface="Meiryo UI" panose="020B0604030504040204" pitchFamily="50" charset="-128"/>
                  <a:ea typeface="Meiryo UI" panose="020B0604030504040204" pitchFamily="50" charset="-128"/>
                </a:rPr>
                <a:t>受入調整</a:t>
              </a:r>
              <a:endParaRPr lang="ja-JP" altLang="en-US" sz="1100"/>
            </a:p>
          </p:txBody>
        </p:sp>
        <p:sp>
          <p:nvSpPr>
            <p:cNvPr id="26" name="テキスト ボックス 25">
              <a:extLst>
                <a:ext uri="{FF2B5EF4-FFF2-40B4-BE49-F238E27FC236}">
                  <a16:creationId xmlns:a16="http://schemas.microsoft.com/office/drawing/2014/main" id="{6D8B3431-9031-732D-7374-F1D3D49869A7}"/>
                </a:ext>
              </a:extLst>
            </p:cNvPr>
            <p:cNvSpPr txBox="1"/>
            <p:nvPr/>
          </p:nvSpPr>
          <p:spPr>
            <a:xfrm>
              <a:off x="3375535" y="5487624"/>
              <a:ext cx="2447320" cy="430887"/>
            </a:xfrm>
            <a:prstGeom prst="rect">
              <a:avLst/>
            </a:prstGeom>
            <a:noFill/>
          </p:spPr>
          <p:txBody>
            <a:bodyPr wrap="square">
              <a:spAutoFit/>
            </a:bodyPr>
            <a:lstStyle/>
            <a:p>
              <a:pPr algn="ctr"/>
              <a:r>
                <a:rPr lang="ja-JP" altLang="en-US" sz="1100">
                  <a:solidFill>
                    <a:srgbClr val="C00000"/>
                  </a:solidFill>
                  <a:latin typeface="Meiryo UI" panose="020B0604030504040204" pitchFamily="50" charset="-128"/>
                  <a:ea typeface="Meiryo UI" panose="020B0604030504040204" pitchFamily="50" charset="-128"/>
                </a:rPr>
                <a:t>参加費・スポンサー確保による</a:t>
              </a:r>
              <a:br>
                <a:rPr lang="en-US" altLang="ja-JP" sz="1100">
                  <a:solidFill>
                    <a:srgbClr val="C00000"/>
                  </a:solidFill>
                  <a:latin typeface="Meiryo UI" panose="020B0604030504040204" pitchFamily="50" charset="-128"/>
                  <a:ea typeface="Meiryo UI" panose="020B0604030504040204" pitchFamily="50" charset="-128"/>
                </a:rPr>
              </a:br>
              <a:r>
                <a:rPr lang="ja-JP" altLang="en-US" sz="1100">
                  <a:solidFill>
                    <a:srgbClr val="C00000"/>
                  </a:solidFill>
                  <a:latin typeface="Meiryo UI" panose="020B0604030504040204" pitchFamily="50" charset="-128"/>
                  <a:ea typeface="Meiryo UI" panose="020B0604030504040204" pitchFamily="50" charset="-128"/>
                </a:rPr>
                <a:t>持続的な運営体制の構築</a:t>
              </a:r>
              <a:endParaRPr lang="ja-JP" altLang="en-US" sz="1100">
                <a:solidFill>
                  <a:srgbClr val="C00000"/>
                </a:solidFill>
              </a:endParaRPr>
            </a:p>
          </p:txBody>
        </p:sp>
        <p:sp>
          <p:nvSpPr>
            <p:cNvPr id="27" name="正方形/長方形 26">
              <a:extLst>
                <a:ext uri="{FF2B5EF4-FFF2-40B4-BE49-F238E27FC236}">
                  <a16:creationId xmlns:a16="http://schemas.microsoft.com/office/drawing/2014/main" id="{7A0B0A47-DE39-71C2-719B-CAA99406CC44}"/>
                </a:ext>
              </a:extLst>
            </p:cNvPr>
            <p:cNvSpPr/>
            <p:nvPr/>
          </p:nvSpPr>
          <p:spPr>
            <a:xfrm>
              <a:off x="6715933" y="4671882"/>
              <a:ext cx="1923997" cy="173661"/>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a:solidFill>
                    <a:schemeClr val="bg1"/>
                  </a:solidFill>
                </a:rPr>
                <a:t>都市</a:t>
              </a:r>
            </a:p>
          </p:txBody>
        </p:sp>
        <p:sp>
          <p:nvSpPr>
            <p:cNvPr id="28" name="テキスト ボックス 27">
              <a:extLst>
                <a:ext uri="{FF2B5EF4-FFF2-40B4-BE49-F238E27FC236}">
                  <a16:creationId xmlns:a16="http://schemas.microsoft.com/office/drawing/2014/main" id="{581187F7-B3F6-D3B7-87F6-DFEF6BB709F8}"/>
                </a:ext>
              </a:extLst>
            </p:cNvPr>
            <p:cNvSpPr txBox="1"/>
            <p:nvPr/>
          </p:nvSpPr>
          <p:spPr>
            <a:xfrm>
              <a:off x="485574" y="4383292"/>
              <a:ext cx="902299" cy="276999"/>
            </a:xfrm>
            <a:prstGeom prst="rect">
              <a:avLst/>
            </a:prstGeom>
            <a:noFill/>
          </p:spPr>
          <p:txBody>
            <a:bodyPr wrap="square">
              <a:spAutoFit/>
            </a:bodyPr>
            <a:lstStyle/>
            <a:p>
              <a:pPr algn="ctr"/>
              <a:r>
                <a:rPr lang="ja-JP" altLang="en-US" sz="1200">
                  <a:solidFill>
                    <a:schemeClr val="bg1">
                      <a:lumMod val="65000"/>
                    </a:schemeClr>
                  </a:solidFill>
                  <a:latin typeface="Meiryo UI" panose="020B0604030504040204" pitchFamily="50" charset="-128"/>
                  <a:ea typeface="Meiryo UI" panose="020B0604030504040204" pitchFamily="50" charset="-128"/>
                </a:rPr>
                <a:t>（例）</a:t>
              </a:r>
              <a:endParaRPr lang="en-US" altLang="ja-JP" sz="1200">
                <a:solidFill>
                  <a:schemeClr val="bg1">
                    <a:lumMod val="65000"/>
                  </a:schemeClr>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580589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3E9911-1B54-F7A1-56C9-40D8B286627F}"/>
              </a:ext>
            </a:extLst>
          </p:cNvPr>
          <p:cNvSpPr>
            <a:spLocks noGrp="1"/>
          </p:cNvSpPr>
          <p:nvPr>
            <p:ph type="title"/>
          </p:nvPr>
        </p:nvSpPr>
        <p:spPr>
          <a:xfrm>
            <a:off x="628650" y="365126"/>
            <a:ext cx="7886700" cy="900000"/>
          </a:xfrm>
        </p:spPr>
        <p:txBody>
          <a:bodyPr>
            <a:normAutofit/>
          </a:bodyPr>
          <a:lstStyle/>
          <a:p>
            <a:r>
              <a:rPr lang="ja-JP" altLang="en-US" sz="3600">
                <a:latin typeface="BIZ UDPゴシック" panose="020B0400000000000000" pitchFamily="50" charset="-128"/>
                <a:ea typeface="BIZ UDPゴシック" panose="020B0400000000000000" pitchFamily="50" charset="-128"/>
              </a:rPr>
              <a:t>２．</a:t>
            </a:r>
            <a:r>
              <a:rPr kumimoji="1" lang="ja-JP" altLang="en-US" sz="3600">
                <a:latin typeface="BIZ UDPゴシック" panose="020B0400000000000000" pitchFamily="50" charset="-128"/>
                <a:ea typeface="BIZ UDPゴシック" panose="020B0400000000000000" pitchFamily="50" charset="-128"/>
              </a:rPr>
              <a:t>モデル事業の事業計画②</a:t>
            </a:r>
          </a:p>
        </p:txBody>
      </p:sp>
      <p:sp>
        <p:nvSpPr>
          <p:cNvPr id="4" name="スライド番号プレースホルダー 3">
            <a:extLst>
              <a:ext uri="{FF2B5EF4-FFF2-40B4-BE49-F238E27FC236}">
                <a16:creationId xmlns:a16="http://schemas.microsoft.com/office/drawing/2014/main" id="{D3B12400-345E-ACD9-CDFB-55FDC53A45C6}"/>
              </a:ext>
            </a:extLst>
          </p:cNvPr>
          <p:cNvSpPr>
            <a:spLocks noGrp="1"/>
          </p:cNvSpPr>
          <p:nvPr>
            <p:ph type="sldNum" sz="quarter" idx="12"/>
          </p:nvPr>
        </p:nvSpPr>
        <p:spPr/>
        <p:txBody>
          <a:bodyPr/>
          <a:lstStyle/>
          <a:p>
            <a:fld id="{E961FDAF-81F2-4C27-A63B-43C683B781A8}" type="slidenum">
              <a:rPr kumimoji="1" lang="ja-JP" altLang="en-US" smtClean="0"/>
              <a:t>4</a:t>
            </a:fld>
            <a:endParaRPr kumimoji="1" lang="ja-JP" altLang="en-US"/>
          </a:p>
        </p:txBody>
      </p:sp>
      <p:cxnSp>
        <p:nvCxnSpPr>
          <p:cNvPr id="9" name="直線コネクタ 8">
            <a:extLst>
              <a:ext uri="{FF2B5EF4-FFF2-40B4-BE49-F238E27FC236}">
                <a16:creationId xmlns:a16="http://schemas.microsoft.com/office/drawing/2014/main" id="{B4B26CFE-9862-234E-F25A-D67ECC5BB86A}"/>
              </a:ext>
            </a:extLst>
          </p:cNvPr>
          <p:cNvCxnSpPr>
            <a:cxnSpLocks/>
          </p:cNvCxnSpPr>
          <p:nvPr/>
        </p:nvCxnSpPr>
        <p:spPr>
          <a:xfrm>
            <a:off x="628650" y="1304925"/>
            <a:ext cx="78867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コンテンツ プレースホルダー 2">
            <a:extLst>
              <a:ext uri="{FF2B5EF4-FFF2-40B4-BE49-F238E27FC236}">
                <a16:creationId xmlns:a16="http://schemas.microsoft.com/office/drawing/2014/main" id="{0DF56C5E-D0DB-628A-86E4-788F8E7B2C37}"/>
              </a:ext>
            </a:extLst>
          </p:cNvPr>
          <p:cNvSpPr txBox="1">
            <a:spLocks/>
          </p:cNvSpPr>
          <p:nvPr/>
        </p:nvSpPr>
        <p:spPr>
          <a:xfrm>
            <a:off x="612000" y="1550991"/>
            <a:ext cx="7920000" cy="4805359"/>
          </a:xfrm>
          <a:prstGeom prst="rect">
            <a:avLst/>
          </a:prstGeom>
          <a:ln w="19050">
            <a:solidFill>
              <a:schemeClr val="accent3">
                <a:lumMod val="60000"/>
                <a:lumOff val="40000"/>
              </a:schemeClr>
            </a:solidFill>
          </a:ln>
        </p:spPr>
        <p:txBody>
          <a:bodyPr vert="horz" lIns="91440" tIns="180000" rIns="91440" bIns="18000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buNone/>
            </a:pPr>
            <a:r>
              <a:rPr lang="ja-JP" altLang="en-US" sz="1200"/>
              <a:t>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a:t>
            </a:r>
            <a:endParaRPr lang="en-US" altLang="ja-JP" sz="1200"/>
          </a:p>
          <a:p>
            <a:pPr marL="0" indent="0" algn="ctr">
              <a:buNone/>
            </a:pPr>
            <a:endParaRPr lang="en-US" altLang="ja-JP"/>
          </a:p>
          <a:p>
            <a:pPr marL="0" indent="0" algn="ctr">
              <a:buNone/>
            </a:pPr>
            <a:endParaRPr lang="ja-JP" altLang="en-US"/>
          </a:p>
        </p:txBody>
      </p:sp>
    </p:spTree>
    <p:extLst>
      <p:ext uri="{BB962C8B-B14F-4D97-AF65-F5344CB8AC3E}">
        <p14:creationId xmlns:p14="http://schemas.microsoft.com/office/powerpoint/2010/main" val="4236321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3E9911-1B54-F7A1-56C9-40D8B286627F}"/>
              </a:ext>
            </a:extLst>
          </p:cNvPr>
          <p:cNvSpPr>
            <a:spLocks noGrp="1"/>
          </p:cNvSpPr>
          <p:nvPr>
            <p:ph type="title"/>
          </p:nvPr>
        </p:nvSpPr>
        <p:spPr>
          <a:xfrm>
            <a:off x="628650" y="365126"/>
            <a:ext cx="7886700" cy="900000"/>
          </a:xfrm>
        </p:spPr>
        <p:txBody>
          <a:bodyPr>
            <a:normAutofit/>
          </a:bodyPr>
          <a:lstStyle/>
          <a:p>
            <a:r>
              <a:rPr lang="ja-JP" altLang="en-US" sz="3600">
                <a:latin typeface="BIZ UDPゴシック" panose="020B0400000000000000" pitchFamily="50" charset="-128"/>
                <a:ea typeface="BIZ UDPゴシック" panose="020B0400000000000000" pitchFamily="50" charset="-128"/>
              </a:rPr>
              <a:t>２．</a:t>
            </a:r>
            <a:r>
              <a:rPr kumimoji="1" lang="ja-JP" altLang="en-US" sz="3600">
                <a:latin typeface="BIZ UDPゴシック" panose="020B0400000000000000" pitchFamily="50" charset="-128"/>
                <a:ea typeface="BIZ UDPゴシック" panose="020B0400000000000000" pitchFamily="50" charset="-128"/>
              </a:rPr>
              <a:t>モデル事業の事業計画③</a:t>
            </a:r>
          </a:p>
        </p:txBody>
      </p:sp>
      <p:sp>
        <p:nvSpPr>
          <p:cNvPr id="4" name="スライド番号プレースホルダー 3">
            <a:extLst>
              <a:ext uri="{FF2B5EF4-FFF2-40B4-BE49-F238E27FC236}">
                <a16:creationId xmlns:a16="http://schemas.microsoft.com/office/drawing/2014/main" id="{D3B12400-345E-ACD9-CDFB-55FDC53A45C6}"/>
              </a:ext>
            </a:extLst>
          </p:cNvPr>
          <p:cNvSpPr>
            <a:spLocks noGrp="1"/>
          </p:cNvSpPr>
          <p:nvPr>
            <p:ph type="sldNum" sz="quarter" idx="12"/>
          </p:nvPr>
        </p:nvSpPr>
        <p:spPr/>
        <p:txBody>
          <a:bodyPr/>
          <a:lstStyle/>
          <a:p>
            <a:fld id="{E961FDAF-81F2-4C27-A63B-43C683B781A8}" type="slidenum">
              <a:rPr kumimoji="1" lang="ja-JP" altLang="en-US" smtClean="0"/>
              <a:t>5</a:t>
            </a:fld>
            <a:endParaRPr kumimoji="1" lang="ja-JP" altLang="en-US"/>
          </a:p>
        </p:txBody>
      </p:sp>
      <p:cxnSp>
        <p:nvCxnSpPr>
          <p:cNvPr id="9" name="直線コネクタ 8">
            <a:extLst>
              <a:ext uri="{FF2B5EF4-FFF2-40B4-BE49-F238E27FC236}">
                <a16:creationId xmlns:a16="http://schemas.microsoft.com/office/drawing/2014/main" id="{B4B26CFE-9862-234E-F25A-D67ECC5BB86A}"/>
              </a:ext>
            </a:extLst>
          </p:cNvPr>
          <p:cNvCxnSpPr>
            <a:cxnSpLocks/>
          </p:cNvCxnSpPr>
          <p:nvPr/>
        </p:nvCxnSpPr>
        <p:spPr>
          <a:xfrm>
            <a:off x="628650" y="1304925"/>
            <a:ext cx="78867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コンテンツ プレースホルダー 2">
            <a:extLst>
              <a:ext uri="{FF2B5EF4-FFF2-40B4-BE49-F238E27FC236}">
                <a16:creationId xmlns:a16="http://schemas.microsoft.com/office/drawing/2014/main" id="{0DF56C5E-D0DB-628A-86E4-788F8E7B2C37}"/>
              </a:ext>
            </a:extLst>
          </p:cNvPr>
          <p:cNvSpPr txBox="1">
            <a:spLocks/>
          </p:cNvSpPr>
          <p:nvPr/>
        </p:nvSpPr>
        <p:spPr>
          <a:xfrm>
            <a:off x="612000" y="1550991"/>
            <a:ext cx="7920000" cy="4805359"/>
          </a:xfrm>
          <a:prstGeom prst="rect">
            <a:avLst/>
          </a:prstGeom>
          <a:ln w="19050">
            <a:solidFill>
              <a:schemeClr val="accent3">
                <a:lumMod val="60000"/>
                <a:lumOff val="40000"/>
              </a:schemeClr>
            </a:solidFill>
          </a:ln>
        </p:spPr>
        <p:txBody>
          <a:bodyPr vert="horz" lIns="91440" tIns="180000" rIns="91440" bIns="18000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buNone/>
            </a:pPr>
            <a:r>
              <a:rPr lang="ja-JP" altLang="en-US" sz="1200"/>
              <a:t>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a:t>
            </a:r>
            <a:endParaRPr lang="en-US" altLang="ja-JP" sz="1200"/>
          </a:p>
          <a:p>
            <a:pPr marL="0" indent="0" algn="ctr">
              <a:buNone/>
            </a:pPr>
            <a:endParaRPr lang="en-US" altLang="ja-JP"/>
          </a:p>
          <a:p>
            <a:pPr marL="0" indent="0" algn="ctr">
              <a:buNone/>
            </a:pPr>
            <a:endParaRPr lang="ja-JP" altLang="en-US"/>
          </a:p>
        </p:txBody>
      </p:sp>
    </p:spTree>
    <p:extLst>
      <p:ext uri="{BB962C8B-B14F-4D97-AF65-F5344CB8AC3E}">
        <p14:creationId xmlns:p14="http://schemas.microsoft.com/office/powerpoint/2010/main" val="1910714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3E9911-1B54-F7A1-56C9-40D8B286627F}"/>
              </a:ext>
            </a:extLst>
          </p:cNvPr>
          <p:cNvSpPr>
            <a:spLocks noGrp="1"/>
          </p:cNvSpPr>
          <p:nvPr>
            <p:ph type="title"/>
          </p:nvPr>
        </p:nvSpPr>
        <p:spPr>
          <a:xfrm>
            <a:off x="628650" y="365126"/>
            <a:ext cx="7886700" cy="900000"/>
          </a:xfrm>
        </p:spPr>
        <p:txBody>
          <a:bodyPr>
            <a:normAutofit/>
          </a:bodyPr>
          <a:lstStyle/>
          <a:p>
            <a:r>
              <a:rPr lang="ja-JP" altLang="en-US" sz="3600">
                <a:latin typeface="BIZ UDPゴシック" panose="020B0400000000000000" pitchFamily="50" charset="-128"/>
                <a:ea typeface="BIZ UDPゴシック" panose="020B0400000000000000" pitchFamily="50" charset="-128"/>
              </a:rPr>
              <a:t>２．</a:t>
            </a:r>
            <a:r>
              <a:rPr kumimoji="1" lang="ja-JP" altLang="en-US" sz="3600">
                <a:latin typeface="BIZ UDPゴシック" panose="020B0400000000000000" pitchFamily="50" charset="-128"/>
                <a:ea typeface="BIZ UDPゴシック" panose="020B0400000000000000" pitchFamily="50" charset="-128"/>
              </a:rPr>
              <a:t>モデル事業の事業計画④</a:t>
            </a:r>
          </a:p>
        </p:txBody>
      </p:sp>
      <p:sp>
        <p:nvSpPr>
          <p:cNvPr id="4" name="スライド番号プレースホルダー 3">
            <a:extLst>
              <a:ext uri="{FF2B5EF4-FFF2-40B4-BE49-F238E27FC236}">
                <a16:creationId xmlns:a16="http://schemas.microsoft.com/office/drawing/2014/main" id="{D3B12400-345E-ACD9-CDFB-55FDC53A45C6}"/>
              </a:ext>
            </a:extLst>
          </p:cNvPr>
          <p:cNvSpPr>
            <a:spLocks noGrp="1"/>
          </p:cNvSpPr>
          <p:nvPr>
            <p:ph type="sldNum" sz="quarter" idx="12"/>
          </p:nvPr>
        </p:nvSpPr>
        <p:spPr/>
        <p:txBody>
          <a:bodyPr/>
          <a:lstStyle/>
          <a:p>
            <a:fld id="{E961FDAF-81F2-4C27-A63B-43C683B781A8}" type="slidenum">
              <a:rPr kumimoji="1" lang="ja-JP" altLang="en-US" smtClean="0"/>
              <a:t>6</a:t>
            </a:fld>
            <a:endParaRPr kumimoji="1" lang="ja-JP" altLang="en-US"/>
          </a:p>
        </p:txBody>
      </p:sp>
      <p:cxnSp>
        <p:nvCxnSpPr>
          <p:cNvPr id="9" name="直線コネクタ 8">
            <a:extLst>
              <a:ext uri="{FF2B5EF4-FFF2-40B4-BE49-F238E27FC236}">
                <a16:creationId xmlns:a16="http://schemas.microsoft.com/office/drawing/2014/main" id="{B4B26CFE-9862-234E-F25A-D67ECC5BB86A}"/>
              </a:ext>
            </a:extLst>
          </p:cNvPr>
          <p:cNvCxnSpPr>
            <a:cxnSpLocks/>
          </p:cNvCxnSpPr>
          <p:nvPr/>
        </p:nvCxnSpPr>
        <p:spPr>
          <a:xfrm>
            <a:off x="628650" y="1304925"/>
            <a:ext cx="78867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コンテンツ プレースホルダー 2">
            <a:extLst>
              <a:ext uri="{FF2B5EF4-FFF2-40B4-BE49-F238E27FC236}">
                <a16:creationId xmlns:a16="http://schemas.microsoft.com/office/drawing/2014/main" id="{0DF56C5E-D0DB-628A-86E4-788F8E7B2C37}"/>
              </a:ext>
            </a:extLst>
          </p:cNvPr>
          <p:cNvSpPr txBox="1">
            <a:spLocks/>
          </p:cNvSpPr>
          <p:nvPr/>
        </p:nvSpPr>
        <p:spPr>
          <a:xfrm>
            <a:off x="612000" y="1550993"/>
            <a:ext cx="7920000" cy="1623666"/>
          </a:xfrm>
          <a:prstGeom prst="rect">
            <a:avLst/>
          </a:prstGeom>
          <a:ln w="19050">
            <a:solidFill>
              <a:schemeClr val="accent3">
                <a:lumMod val="60000"/>
                <a:lumOff val="40000"/>
              </a:schemeClr>
            </a:solidFill>
          </a:ln>
        </p:spPr>
        <p:txBody>
          <a:bodyPr vert="horz" lIns="91440" tIns="180000" rIns="91440" bIns="18000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buNone/>
            </a:pPr>
            <a:r>
              <a:rPr lang="ja-JP" altLang="en-US" sz="1200"/>
              <a:t>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a:t>
            </a:r>
            <a:endParaRPr lang="en-US" altLang="ja-JP" sz="1200"/>
          </a:p>
          <a:p>
            <a:pPr marL="0" indent="0" algn="ctr">
              <a:buNone/>
            </a:pPr>
            <a:endParaRPr lang="en-US" altLang="ja-JP"/>
          </a:p>
          <a:p>
            <a:pPr marL="0" indent="0" algn="ctr">
              <a:buNone/>
            </a:pPr>
            <a:endParaRPr lang="ja-JP" altLang="en-US"/>
          </a:p>
        </p:txBody>
      </p:sp>
      <p:graphicFrame>
        <p:nvGraphicFramePr>
          <p:cNvPr id="7" name="表 4">
            <a:extLst>
              <a:ext uri="{FF2B5EF4-FFF2-40B4-BE49-F238E27FC236}">
                <a16:creationId xmlns:a16="http://schemas.microsoft.com/office/drawing/2014/main" id="{D5C710D2-4D04-EEC5-E2F7-0C24CCD94B0F}"/>
              </a:ext>
            </a:extLst>
          </p:cNvPr>
          <p:cNvGraphicFramePr>
            <a:graphicFrameLocks noGrp="1"/>
          </p:cNvGraphicFramePr>
          <p:nvPr>
            <p:ph idx="1"/>
          </p:nvPr>
        </p:nvGraphicFramePr>
        <p:xfrm>
          <a:off x="615971" y="3429000"/>
          <a:ext cx="7916029" cy="1429515"/>
        </p:xfrm>
        <a:graphic>
          <a:graphicData uri="http://schemas.openxmlformats.org/drawingml/2006/table">
            <a:tbl>
              <a:tblPr firstRow="1" bandRow="1">
                <a:tableStyleId>{5C22544A-7EE6-4342-B048-85BDC9FD1C3A}</a:tableStyleId>
              </a:tblPr>
              <a:tblGrid>
                <a:gridCol w="4169559">
                  <a:extLst>
                    <a:ext uri="{9D8B030D-6E8A-4147-A177-3AD203B41FA5}">
                      <a16:colId xmlns:a16="http://schemas.microsoft.com/office/drawing/2014/main" val="1786377346"/>
                    </a:ext>
                  </a:extLst>
                </a:gridCol>
                <a:gridCol w="1529544">
                  <a:extLst>
                    <a:ext uri="{9D8B030D-6E8A-4147-A177-3AD203B41FA5}">
                      <a16:colId xmlns:a16="http://schemas.microsoft.com/office/drawing/2014/main" val="674088170"/>
                    </a:ext>
                  </a:extLst>
                </a:gridCol>
                <a:gridCol w="2216926">
                  <a:extLst>
                    <a:ext uri="{9D8B030D-6E8A-4147-A177-3AD203B41FA5}">
                      <a16:colId xmlns:a16="http://schemas.microsoft.com/office/drawing/2014/main" val="2227127334"/>
                    </a:ext>
                  </a:extLst>
                </a:gridCol>
              </a:tblGrid>
              <a:tr h="301566">
                <a:tc>
                  <a:txBody>
                    <a:bodyPr/>
                    <a:lstStyle/>
                    <a:p>
                      <a:pPr algn="ctr"/>
                      <a:r>
                        <a:rPr kumimoji="1" lang="ja-JP" altLang="en-US" sz="1200" b="0">
                          <a:solidFill>
                            <a:schemeClr val="tx1"/>
                          </a:solidFill>
                          <a:latin typeface="+mn-ea"/>
                          <a:ea typeface="+mn-ea"/>
                        </a:rPr>
                        <a:t>指標</a:t>
                      </a:r>
                    </a:p>
                  </a:txBody>
                  <a:tcPr marL="94857" marR="94857" marT="47429" marB="47429"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n-ea"/>
                          <a:ea typeface="+mn-ea"/>
                        </a:rPr>
                        <a:t>目標値</a:t>
                      </a:r>
                    </a:p>
                  </a:txBody>
                  <a:tcPr marL="94857" marR="94857" marT="47429" marB="4742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n-ea"/>
                          <a:ea typeface="+mn-ea"/>
                        </a:rPr>
                        <a:t>検証方法</a:t>
                      </a:r>
                    </a:p>
                  </a:txBody>
                  <a:tcPr marL="94857" marR="94857" marT="47429" marB="47429"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12176380"/>
                  </a:ext>
                </a:extLst>
              </a:tr>
              <a:tr h="578065">
                <a:tc>
                  <a:txBody>
                    <a:bodyPr/>
                    <a:lstStyle/>
                    <a:p>
                      <a:pPr algn="just"/>
                      <a:r>
                        <a:rPr kumimoji="1" lang="ja-JP" altLang="en-US" sz="1200" b="0">
                          <a:solidFill>
                            <a:schemeClr val="tx1"/>
                          </a:solidFill>
                          <a:latin typeface="+mn-ea"/>
                          <a:ea typeface="+mn-ea"/>
                        </a:rPr>
                        <a:t>（指標例）</a:t>
                      </a:r>
                      <a:r>
                        <a:rPr lang="ja-JP" altLang="en-US" sz="1200"/>
                        <a:t>継続的にかかわりたいと考える参加者の割合</a:t>
                      </a:r>
                      <a:endParaRPr kumimoji="1" lang="ja-JP" altLang="en-US" sz="1200" b="0">
                        <a:solidFill>
                          <a:schemeClr val="tx1"/>
                        </a:solidFill>
                        <a:latin typeface="+mn-ea"/>
                        <a:ea typeface="+mn-ea"/>
                      </a:endParaRPr>
                    </a:p>
                  </a:txBody>
                  <a:tcPr marL="94857" marR="94857" marT="47429" marB="47429"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200" b="0">
                          <a:solidFill>
                            <a:schemeClr val="tx1"/>
                          </a:solidFill>
                          <a:latin typeface="+mn-ea"/>
                          <a:ea typeface="+mn-ea"/>
                        </a:rPr>
                        <a:t>〇〇％</a:t>
                      </a:r>
                    </a:p>
                  </a:txBody>
                  <a:tcPr marL="94857" marR="94857" marT="47429" marB="4742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200" b="0">
                          <a:solidFill>
                            <a:schemeClr val="tx1"/>
                          </a:solidFill>
                          <a:latin typeface="+mn-ea"/>
                          <a:ea typeface="+mn-ea"/>
                        </a:rPr>
                        <a:t>〇〇〇〇〇〇〇〇</a:t>
                      </a:r>
                    </a:p>
                  </a:txBody>
                  <a:tcPr marL="94857" marR="94857" marT="47429" marB="47429"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6625496"/>
                  </a:ext>
                </a:extLst>
              </a:tr>
              <a:tr h="54988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n-ea"/>
                          <a:ea typeface="+mn-ea"/>
                        </a:rPr>
                        <a:t>（指標例）</a:t>
                      </a:r>
                      <a:r>
                        <a:rPr kumimoji="1" lang="ja-JP" altLang="en-US" sz="1200" b="0">
                          <a:solidFill>
                            <a:schemeClr val="dk1"/>
                          </a:solidFill>
                          <a:latin typeface="+mn-lt"/>
                          <a:ea typeface="+mn-ea"/>
                        </a:rPr>
                        <a:t>オンラインコミュニティの登録者数</a:t>
                      </a:r>
                      <a:endParaRPr kumimoji="1" lang="ja-JP" altLang="en-US" sz="1200" b="0">
                        <a:solidFill>
                          <a:schemeClr val="tx1"/>
                        </a:solidFill>
                        <a:latin typeface="+mn-ea"/>
                        <a:ea typeface="+mn-ea"/>
                      </a:endParaRPr>
                    </a:p>
                  </a:txBody>
                  <a:tcPr marL="94857" marR="94857" marT="47429" marB="47429"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200" b="0">
                          <a:solidFill>
                            <a:schemeClr val="tx1"/>
                          </a:solidFill>
                          <a:latin typeface="+mn-ea"/>
                          <a:ea typeface="+mn-ea"/>
                        </a:rPr>
                        <a:t>〇〇人</a:t>
                      </a:r>
                    </a:p>
                  </a:txBody>
                  <a:tcPr marL="94857" marR="94857" marT="47429" marB="4742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n-ea"/>
                          <a:ea typeface="+mn-ea"/>
                        </a:rPr>
                        <a:t>〇〇〇〇〇〇〇〇</a:t>
                      </a:r>
                    </a:p>
                  </a:txBody>
                  <a:tcPr marL="94857" marR="94857" marT="47429" marB="47429"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98776570"/>
                  </a:ext>
                </a:extLst>
              </a:tr>
            </a:tbl>
          </a:graphicData>
        </a:graphic>
      </p:graphicFrame>
      <p:sp>
        <p:nvSpPr>
          <p:cNvPr id="8" name="テキスト ボックス 7"/>
          <p:cNvSpPr txBox="1"/>
          <p:nvPr/>
        </p:nvSpPr>
        <p:spPr>
          <a:xfrm>
            <a:off x="612000" y="4845342"/>
            <a:ext cx="3416320" cy="461665"/>
          </a:xfrm>
          <a:prstGeom prst="rect">
            <a:avLst/>
          </a:prstGeom>
          <a:noFill/>
        </p:spPr>
        <p:txBody>
          <a:bodyPr wrap="none" rtlCol="0">
            <a:spAutoFit/>
          </a:bodyPr>
          <a:lstStyle/>
          <a:p>
            <a:r>
              <a:rPr kumimoji="1" lang="en-US" altLang="ja-JP" sz="1200">
                <a:solidFill>
                  <a:srgbClr val="FF0000"/>
                </a:solidFill>
              </a:rPr>
              <a:t>※</a:t>
            </a:r>
            <a:r>
              <a:rPr kumimoji="1" lang="ja-JP" altLang="en-US" sz="1200">
                <a:solidFill>
                  <a:srgbClr val="FF0000"/>
                </a:solidFill>
              </a:rPr>
              <a:t>取組内容に対応した指標を設定すること。</a:t>
            </a:r>
            <a:endParaRPr kumimoji="1" lang="en-US" altLang="ja-JP" sz="1200">
              <a:solidFill>
                <a:srgbClr val="FF0000"/>
              </a:solidFill>
            </a:endParaRPr>
          </a:p>
          <a:p>
            <a:r>
              <a:rPr kumimoji="1" lang="en-US" altLang="ja-JP" sz="1200">
                <a:solidFill>
                  <a:srgbClr val="FF0000"/>
                </a:solidFill>
              </a:rPr>
              <a:t>※</a:t>
            </a:r>
            <a:r>
              <a:rPr kumimoji="1" lang="ja-JP" altLang="en-US" sz="1200">
                <a:solidFill>
                  <a:srgbClr val="FF0000"/>
                </a:solidFill>
              </a:rPr>
              <a:t>目標値の設定根拠についても言及すること。</a:t>
            </a:r>
          </a:p>
        </p:txBody>
      </p:sp>
      <p:graphicFrame>
        <p:nvGraphicFramePr>
          <p:cNvPr id="3" name="表 4">
            <a:extLst>
              <a:ext uri="{FF2B5EF4-FFF2-40B4-BE49-F238E27FC236}">
                <a16:creationId xmlns:a16="http://schemas.microsoft.com/office/drawing/2014/main" id="{639C6FC4-754B-5B66-0376-A342CDC792C2}"/>
              </a:ext>
            </a:extLst>
          </p:cNvPr>
          <p:cNvGraphicFramePr>
            <a:graphicFrameLocks/>
          </p:cNvGraphicFramePr>
          <p:nvPr>
            <p:extLst>
              <p:ext uri="{D42A27DB-BD31-4B8C-83A1-F6EECF244321}">
                <p14:modId xmlns:p14="http://schemas.microsoft.com/office/powerpoint/2010/main" val="1365893386"/>
              </p:ext>
            </p:extLst>
          </p:nvPr>
        </p:nvGraphicFramePr>
        <p:xfrm>
          <a:off x="615971" y="5354025"/>
          <a:ext cx="7916029" cy="737592"/>
        </p:xfrm>
        <a:graphic>
          <a:graphicData uri="http://schemas.openxmlformats.org/drawingml/2006/table">
            <a:tbl>
              <a:tblPr firstRow="1" bandRow="1">
                <a:tableStyleId>{5C22544A-7EE6-4342-B048-85BDC9FD1C3A}</a:tableStyleId>
              </a:tblPr>
              <a:tblGrid>
                <a:gridCol w="4169559">
                  <a:extLst>
                    <a:ext uri="{9D8B030D-6E8A-4147-A177-3AD203B41FA5}">
                      <a16:colId xmlns:a16="http://schemas.microsoft.com/office/drawing/2014/main" val="1786377346"/>
                    </a:ext>
                  </a:extLst>
                </a:gridCol>
                <a:gridCol w="1529544">
                  <a:extLst>
                    <a:ext uri="{9D8B030D-6E8A-4147-A177-3AD203B41FA5}">
                      <a16:colId xmlns:a16="http://schemas.microsoft.com/office/drawing/2014/main" val="674088170"/>
                    </a:ext>
                  </a:extLst>
                </a:gridCol>
                <a:gridCol w="2216926">
                  <a:extLst>
                    <a:ext uri="{9D8B030D-6E8A-4147-A177-3AD203B41FA5}">
                      <a16:colId xmlns:a16="http://schemas.microsoft.com/office/drawing/2014/main" val="2227127334"/>
                    </a:ext>
                  </a:extLst>
                </a:gridCol>
              </a:tblGrid>
              <a:tr h="239897">
                <a:tc>
                  <a:txBody>
                    <a:bodyPr/>
                    <a:lstStyle/>
                    <a:p>
                      <a:pPr algn="ctr"/>
                      <a:r>
                        <a:rPr kumimoji="1" lang="ja-JP" altLang="en-US" sz="1200" b="0" dirty="0">
                          <a:solidFill>
                            <a:schemeClr val="tx1"/>
                          </a:solidFill>
                          <a:latin typeface="+mn-ea"/>
                          <a:ea typeface="+mn-ea"/>
                        </a:rPr>
                        <a:t>関係人口がもたらす地域への好影響等に関する評価指標</a:t>
                      </a:r>
                    </a:p>
                  </a:txBody>
                  <a:tcPr marL="94857" marR="94857" marT="47429" marB="47429"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n-ea"/>
                          <a:ea typeface="+mn-ea"/>
                        </a:rPr>
                        <a:t>目標値</a:t>
                      </a:r>
                    </a:p>
                  </a:txBody>
                  <a:tcPr marL="94857" marR="94857" marT="47429" marB="4742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n-ea"/>
                          <a:ea typeface="+mn-ea"/>
                        </a:rPr>
                        <a:t>検証方法</a:t>
                      </a:r>
                    </a:p>
                  </a:txBody>
                  <a:tcPr marL="94857" marR="94857" marT="47429" marB="47429"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12176380"/>
                  </a:ext>
                </a:extLst>
              </a:tr>
              <a:tr h="459854">
                <a:tc>
                  <a:txBody>
                    <a:bodyPr/>
                    <a:lstStyle/>
                    <a:p>
                      <a:pPr algn="just"/>
                      <a:endParaRPr kumimoji="1" lang="ja-JP" altLang="en-US" sz="1200" b="0">
                        <a:solidFill>
                          <a:schemeClr val="tx1"/>
                        </a:solidFill>
                        <a:latin typeface="+mn-ea"/>
                        <a:ea typeface="+mn-ea"/>
                      </a:endParaRPr>
                    </a:p>
                  </a:txBody>
                  <a:tcPr marL="94857" marR="94857" marT="47429" marB="47429"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200" b="0">
                          <a:solidFill>
                            <a:schemeClr val="tx1"/>
                          </a:solidFill>
                          <a:latin typeface="+mn-ea"/>
                          <a:ea typeface="+mn-ea"/>
                        </a:rPr>
                        <a:t>〇〇％</a:t>
                      </a:r>
                    </a:p>
                  </a:txBody>
                  <a:tcPr marL="94857" marR="94857" marT="47429" marB="4742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latin typeface="+mn-ea"/>
                          <a:ea typeface="+mn-ea"/>
                        </a:rPr>
                        <a:t>〇〇〇〇〇〇〇〇</a:t>
                      </a:r>
                    </a:p>
                  </a:txBody>
                  <a:tcPr marL="94857" marR="94857" marT="47429" marB="47429"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6625496"/>
                  </a:ext>
                </a:extLst>
              </a:tr>
            </a:tbl>
          </a:graphicData>
        </a:graphic>
      </p:graphicFrame>
      <p:sp>
        <p:nvSpPr>
          <p:cNvPr id="5" name="テキスト ボックス 4">
            <a:extLst>
              <a:ext uri="{FF2B5EF4-FFF2-40B4-BE49-F238E27FC236}">
                <a16:creationId xmlns:a16="http://schemas.microsoft.com/office/drawing/2014/main" id="{D12AD6C7-375F-CB56-80C6-D485040BB964}"/>
              </a:ext>
            </a:extLst>
          </p:cNvPr>
          <p:cNvSpPr txBox="1"/>
          <p:nvPr/>
        </p:nvSpPr>
        <p:spPr>
          <a:xfrm>
            <a:off x="628650" y="6136357"/>
            <a:ext cx="7417415" cy="646331"/>
          </a:xfrm>
          <a:prstGeom prst="rect">
            <a:avLst/>
          </a:prstGeom>
          <a:noFill/>
        </p:spPr>
        <p:txBody>
          <a:bodyPr wrap="none" rtlCol="0">
            <a:spAutoFit/>
          </a:bodyPr>
          <a:lstStyle/>
          <a:p>
            <a:r>
              <a:rPr kumimoji="1" lang="en-US" altLang="ja-JP" sz="1200">
                <a:solidFill>
                  <a:srgbClr val="FF0000"/>
                </a:solidFill>
              </a:rPr>
              <a:t>※</a:t>
            </a:r>
            <a:r>
              <a:rPr kumimoji="1" lang="ja-JP" altLang="en-US" sz="1200">
                <a:solidFill>
                  <a:srgbClr val="FF0000"/>
                </a:solidFill>
              </a:rPr>
              <a:t>この事業をすることでしか発現しない関係人口</a:t>
            </a:r>
            <a:r>
              <a:rPr kumimoji="1" lang="ja-JP" altLang="en-US" sz="1200" b="0">
                <a:solidFill>
                  <a:srgbClr val="FF0000"/>
                </a:solidFill>
                <a:latin typeface="+mn-ea"/>
                <a:ea typeface="+mn-ea"/>
              </a:rPr>
              <a:t>がもたらす地域への好影響等に</a:t>
            </a:r>
            <a:r>
              <a:rPr kumimoji="1" lang="ja-JP" altLang="en-US" sz="1200">
                <a:solidFill>
                  <a:srgbClr val="FF0000"/>
                </a:solidFill>
              </a:rPr>
              <a:t>関する評価指標の提案</a:t>
            </a:r>
            <a:endParaRPr kumimoji="1" lang="en-US" altLang="ja-JP" sz="1200">
              <a:solidFill>
                <a:srgbClr val="FF0000"/>
              </a:solidFill>
            </a:endParaRPr>
          </a:p>
          <a:p>
            <a:r>
              <a:rPr kumimoji="1" lang="en-US" altLang="ja-JP" sz="1200">
                <a:solidFill>
                  <a:srgbClr val="FF0000"/>
                </a:solidFill>
              </a:rPr>
              <a:t>※</a:t>
            </a:r>
            <a:r>
              <a:rPr kumimoji="1" lang="ja-JP" altLang="en-US" sz="1200">
                <a:solidFill>
                  <a:srgbClr val="FF0000"/>
                </a:solidFill>
              </a:rPr>
              <a:t>優れた指標の提案については「モデル事業の的確性」「モデル事業の地域関与度」の観点から、</a:t>
            </a:r>
            <a:endParaRPr kumimoji="1" lang="en-US" altLang="ja-JP" sz="1200">
              <a:solidFill>
                <a:srgbClr val="FF0000"/>
              </a:solidFill>
            </a:endParaRPr>
          </a:p>
          <a:p>
            <a:r>
              <a:rPr kumimoji="1" lang="ja-JP" altLang="en-US" sz="1200">
                <a:solidFill>
                  <a:srgbClr val="FF0000"/>
                </a:solidFill>
              </a:rPr>
              <a:t>　選定委員会において評価の参考とする。</a:t>
            </a:r>
          </a:p>
        </p:txBody>
      </p:sp>
    </p:spTree>
    <p:extLst>
      <p:ext uri="{BB962C8B-B14F-4D97-AF65-F5344CB8AC3E}">
        <p14:creationId xmlns:p14="http://schemas.microsoft.com/office/powerpoint/2010/main" val="3624885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3E9911-1B54-F7A1-56C9-40D8B286627F}"/>
              </a:ext>
            </a:extLst>
          </p:cNvPr>
          <p:cNvSpPr>
            <a:spLocks noGrp="1"/>
          </p:cNvSpPr>
          <p:nvPr>
            <p:ph type="title"/>
          </p:nvPr>
        </p:nvSpPr>
        <p:spPr>
          <a:xfrm>
            <a:off x="628650" y="365126"/>
            <a:ext cx="7886700" cy="900000"/>
          </a:xfrm>
        </p:spPr>
        <p:txBody>
          <a:bodyPr>
            <a:normAutofit/>
          </a:bodyPr>
          <a:lstStyle/>
          <a:p>
            <a:r>
              <a:rPr lang="ja-JP" altLang="en-US" sz="3600">
                <a:latin typeface="BIZ UDPゴシック" panose="020B0400000000000000" pitchFamily="50" charset="-128"/>
                <a:ea typeface="BIZ UDPゴシック" panose="020B0400000000000000" pitchFamily="50" charset="-128"/>
              </a:rPr>
              <a:t>３．</a:t>
            </a:r>
            <a:r>
              <a:rPr kumimoji="1" lang="ja-JP" altLang="en-US" sz="3600">
                <a:latin typeface="BIZ UDPゴシック" panose="020B0400000000000000" pitchFamily="50" charset="-128"/>
                <a:ea typeface="BIZ UDPゴシック" panose="020B0400000000000000" pitchFamily="50" charset="-128"/>
              </a:rPr>
              <a:t>申請者の概要</a:t>
            </a:r>
          </a:p>
        </p:txBody>
      </p:sp>
      <p:sp>
        <p:nvSpPr>
          <p:cNvPr id="4" name="スライド番号プレースホルダー 3">
            <a:extLst>
              <a:ext uri="{FF2B5EF4-FFF2-40B4-BE49-F238E27FC236}">
                <a16:creationId xmlns:a16="http://schemas.microsoft.com/office/drawing/2014/main" id="{D3B12400-345E-ACD9-CDFB-55FDC53A45C6}"/>
              </a:ext>
            </a:extLst>
          </p:cNvPr>
          <p:cNvSpPr>
            <a:spLocks noGrp="1"/>
          </p:cNvSpPr>
          <p:nvPr>
            <p:ph type="sldNum" sz="quarter" idx="12"/>
          </p:nvPr>
        </p:nvSpPr>
        <p:spPr/>
        <p:txBody>
          <a:bodyPr/>
          <a:lstStyle/>
          <a:p>
            <a:fld id="{E961FDAF-81F2-4C27-A63B-43C683B781A8}" type="slidenum">
              <a:rPr kumimoji="1" lang="ja-JP" altLang="en-US" smtClean="0"/>
              <a:t>7</a:t>
            </a:fld>
            <a:endParaRPr kumimoji="1" lang="ja-JP" altLang="en-US"/>
          </a:p>
        </p:txBody>
      </p:sp>
      <p:cxnSp>
        <p:nvCxnSpPr>
          <p:cNvPr id="9" name="直線コネクタ 8">
            <a:extLst>
              <a:ext uri="{FF2B5EF4-FFF2-40B4-BE49-F238E27FC236}">
                <a16:creationId xmlns:a16="http://schemas.microsoft.com/office/drawing/2014/main" id="{B4B26CFE-9862-234E-F25A-D67ECC5BB86A}"/>
              </a:ext>
            </a:extLst>
          </p:cNvPr>
          <p:cNvCxnSpPr>
            <a:cxnSpLocks/>
          </p:cNvCxnSpPr>
          <p:nvPr/>
        </p:nvCxnSpPr>
        <p:spPr>
          <a:xfrm>
            <a:off x="628650" y="1304925"/>
            <a:ext cx="78867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0" y="42006"/>
            <a:ext cx="4339650" cy="369332"/>
          </a:xfrm>
          <a:prstGeom prst="rect">
            <a:avLst/>
          </a:prstGeom>
          <a:noFill/>
        </p:spPr>
        <p:txBody>
          <a:bodyPr wrap="none" rtlCol="0">
            <a:spAutoFit/>
          </a:bodyPr>
          <a:lstStyle/>
          <a:p>
            <a:r>
              <a:rPr kumimoji="1" lang="en-US" altLang="ja-JP">
                <a:solidFill>
                  <a:srgbClr val="FF0000"/>
                </a:solidFill>
              </a:rPr>
              <a:t>※</a:t>
            </a:r>
            <a:r>
              <a:rPr kumimoji="1" lang="ja-JP" altLang="en-US">
                <a:solidFill>
                  <a:srgbClr val="FF0000"/>
                </a:solidFill>
              </a:rPr>
              <a:t>３については１ページ以内とすること</a:t>
            </a:r>
          </a:p>
        </p:txBody>
      </p:sp>
      <p:sp>
        <p:nvSpPr>
          <p:cNvPr id="14" name="コンテンツ プレースホルダー 2">
            <a:extLst>
              <a:ext uri="{FF2B5EF4-FFF2-40B4-BE49-F238E27FC236}">
                <a16:creationId xmlns:a16="http://schemas.microsoft.com/office/drawing/2014/main" id="{1D3F4726-94BB-25BA-133E-F67238B1F371}"/>
              </a:ext>
            </a:extLst>
          </p:cNvPr>
          <p:cNvSpPr>
            <a:spLocks noGrp="1"/>
          </p:cNvSpPr>
          <p:nvPr>
            <p:ph idx="1"/>
          </p:nvPr>
        </p:nvSpPr>
        <p:spPr>
          <a:xfrm>
            <a:off x="420130" y="1588246"/>
            <a:ext cx="8279026" cy="4904612"/>
          </a:xfrm>
          <a:ln w="19050">
            <a:solidFill>
              <a:schemeClr val="accent3">
                <a:lumMod val="60000"/>
                <a:lumOff val="40000"/>
              </a:schemeClr>
            </a:solidFill>
          </a:ln>
        </p:spPr>
        <p:txBody>
          <a:bodyPr tIns="180000" bIns="180000" anchor="t">
            <a:normAutofit/>
          </a:bodyPr>
          <a:lstStyle/>
          <a:p>
            <a:pPr marL="0" indent="0" algn="just">
              <a:buNone/>
            </a:pPr>
            <a:r>
              <a:rPr lang="ja-JP" altLang="en-US" sz="1200"/>
              <a:t>〇〇〇〇〇〇〇〇〇〇〇〇〇〇〇〇〇〇〇〇〇〇〇〇〇〇〇〇〇〇〇〇〇〇〇〇〇〇〇〇〇〇〇〇〇〇〇〇〇〇〇〇〇〇〇〇〇〇〇〇〇〇〇〇〇〇〇〇〇〇〇〇〇〇〇〇〇〇。</a:t>
            </a:r>
            <a:endParaRPr lang="en-US" altLang="ja-JP" sz="1200"/>
          </a:p>
          <a:p>
            <a:pPr marL="0" indent="0" algn="just">
              <a:buNone/>
            </a:pPr>
            <a:r>
              <a:rPr lang="en-US" altLang="ja-JP" sz="1200">
                <a:solidFill>
                  <a:srgbClr val="FF0000"/>
                </a:solidFill>
              </a:rPr>
              <a:t>※</a:t>
            </a:r>
            <a:r>
              <a:rPr lang="ja-JP" altLang="en-US" sz="1200">
                <a:solidFill>
                  <a:srgbClr val="FF0000"/>
                </a:solidFill>
              </a:rPr>
              <a:t>実績の記述について</a:t>
            </a:r>
            <a:endParaRPr lang="en-US" altLang="ja-JP" sz="1200">
              <a:solidFill>
                <a:srgbClr val="FF0000"/>
              </a:solidFill>
            </a:endParaRPr>
          </a:p>
          <a:p>
            <a:pPr marL="271463" indent="-184150" algn="just">
              <a:buNone/>
            </a:pPr>
            <a:r>
              <a:rPr lang="ja-JP" altLang="en-US" sz="1200">
                <a:solidFill>
                  <a:srgbClr val="FF0000"/>
                </a:solidFill>
              </a:rPr>
              <a:t>・過去に、関係人口創出・拡大に関連する事業等を実施した実績があれば、本欄に記載すること。</a:t>
            </a:r>
            <a:endParaRPr lang="en-US" altLang="ja-JP" sz="1200">
              <a:solidFill>
                <a:srgbClr val="FF0000"/>
              </a:solidFill>
            </a:endParaRPr>
          </a:p>
          <a:p>
            <a:pPr marL="271463" indent="-184150" algn="just">
              <a:buNone/>
            </a:pPr>
            <a:r>
              <a:rPr lang="ja-JP" altLang="en-US" sz="1200">
                <a:solidFill>
                  <a:srgbClr val="FF0000"/>
                </a:solidFill>
              </a:rPr>
              <a:t>・また、受注業務名等を列記するだけではなく、対象地域（地方公共団体）や得られた成果、実施後の経過等にも言及すること。（関係者に聞き取りを行う可能性があります。）</a:t>
            </a:r>
            <a:endParaRPr lang="en-US" altLang="ja-JP" sz="1200">
              <a:solidFill>
                <a:srgbClr val="FF0000"/>
              </a:solidFill>
            </a:endParaRPr>
          </a:p>
          <a:p>
            <a:pPr marL="0" indent="0" algn="just">
              <a:buNone/>
            </a:pPr>
            <a:r>
              <a:rPr lang="en-US" altLang="ja-JP" sz="1200">
                <a:solidFill>
                  <a:srgbClr val="FF0000"/>
                </a:solidFill>
              </a:rPr>
              <a:t>※</a:t>
            </a:r>
            <a:r>
              <a:rPr lang="ja-JP" altLang="en-US" sz="1200">
                <a:solidFill>
                  <a:srgbClr val="FF0000"/>
                </a:solidFill>
              </a:rPr>
              <a:t>社内リソースの活用について</a:t>
            </a:r>
            <a:endParaRPr lang="en-US" altLang="ja-JP" sz="1200">
              <a:solidFill>
                <a:srgbClr val="FF0000"/>
              </a:solidFill>
            </a:endParaRPr>
          </a:p>
          <a:p>
            <a:pPr marL="271463" indent="-185738" algn="just">
              <a:buNone/>
            </a:pPr>
            <a:r>
              <a:rPr lang="ja-JP" altLang="en-US" sz="1200">
                <a:solidFill>
                  <a:srgbClr val="FF0000"/>
                </a:solidFill>
              </a:rPr>
              <a:t>・応募者が保有する既存リソース（技術・ネットワーク等）のうち、本事業で活用を予定しているものがあれば記載すること。</a:t>
            </a:r>
            <a:endParaRPr lang="en-US" altLang="ja-JP" sz="1200">
              <a:solidFill>
                <a:srgbClr val="FF0000"/>
              </a:solidFill>
            </a:endParaRPr>
          </a:p>
          <a:p>
            <a:pPr marL="271463" indent="-185738" algn="just">
              <a:buNone/>
            </a:pPr>
            <a:r>
              <a:rPr lang="ja-JP" altLang="en-US" sz="1200">
                <a:solidFill>
                  <a:srgbClr val="FF0000"/>
                </a:solidFill>
              </a:rPr>
              <a:t>・本モデル事業で実施する取組と応募者の既存事業との違いが明確になるよう記載すること。</a:t>
            </a:r>
            <a:endParaRPr lang="en-US" altLang="ja-JP" sz="1200">
              <a:solidFill>
                <a:srgbClr val="FF0000"/>
              </a:solidFill>
            </a:endParaRPr>
          </a:p>
        </p:txBody>
      </p:sp>
    </p:spTree>
    <p:extLst>
      <p:ext uri="{BB962C8B-B14F-4D97-AF65-F5344CB8AC3E}">
        <p14:creationId xmlns:p14="http://schemas.microsoft.com/office/powerpoint/2010/main" val="3705966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3E9911-1B54-F7A1-56C9-40D8B286627F}"/>
              </a:ext>
            </a:extLst>
          </p:cNvPr>
          <p:cNvSpPr>
            <a:spLocks noGrp="1"/>
          </p:cNvSpPr>
          <p:nvPr>
            <p:ph type="title"/>
          </p:nvPr>
        </p:nvSpPr>
        <p:spPr>
          <a:xfrm>
            <a:off x="628650" y="365126"/>
            <a:ext cx="7886700" cy="900000"/>
          </a:xfrm>
        </p:spPr>
        <p:txBody>
          <a:bodyPr>
            <a:normAutofit/>
          </a:bodyPr>
          <a:lstStyle/>
          <a:p>
            <a:r>
              <a:rPr lang="ja-JP" altLang="en-US" sz="3600">
                <a:latin typeface="BIZ UDPゴシック" panose="020B0400000000000000" pitchFamily="50" charset="-128"/>
                <a:ea typeface="BIZ UDPゴシック" panose="020B0400000000000000" pitchFamily="50" charset="-128"/>
              </a:rPr>
              <a:t>４．</a:t>
            </a:r>
            <a:r>
              <a:rPr kumimoji="1" lang="ja-JP" altLang="en-US" sz="3600">
                <a:latin typeface="BIZ UDPゴシック" panose="020B0400000000000000" pitchFamily="50" charset="-128"/>
                <a:ea typeface="BIZ UDPゴシック" panose="020B0400000000000000" pitchFamily="50" charset="-128"/>
              </a:rPr>
              <a:t>事業実施体制</a:t>
            </a:r>
          </a:p>
        </p:txBody>
      </p:sp>
      <p:sp>
        <p:nvSpPr>
          <p:cNvPr id="4" name="スライド番号プレースホルダー 3">
            <a:extLst>
              <a:ext uri="{FF2B5EF4-FFF2-40B4-BE49-F238E27FC236}">
                <a16:creationId xmlns:a16="http://schemas.microsoft.com/office/drawing/2014/main" id="{D3B12400-345E-ACD9-CDFB-55FDC53A45C6}"/>
              </a:ext>
            </a:extLst>
          </p:cNvPr>
          <p:cNvSpPr>
            <a:spLocks noGrp="1"/>
          </p:cNvSpPr>
          <p:nvPr>
            <p:ph type="sldNum" sz="quarter" idx="12"/>
          </p:nvPr>
        </p:nvSpPr>
        <p:spPr>
          <a:xfrm>
            <a:off x="6457950" y="6391187"/>
            <a:ext cx="2057400" cy="365125"/>
          </a:xfrm>
        </p:spPr>
        <p:txBody>
          <a:bodyPr/>
          <a:lstStyle/>
          <a:p>
            <a:fld id="{E961FDAF-81F2-4C27-A63B-43C683B781A8}" type="slidenum">
              <a:rPr kumimoji="1" lang="ja-JP" altLang="en-US" smtClean="0"/>
              <a:t>8</a:t>
            </a:fld>
            <a:endParaRPr kumimoji="1" lang="ja-JP" altLang="en-US"/>
          </a:p>
        </p:txBody>
      </p:sp>
      <p:cxnSp>
        <p:nvCxnSpPr>
          <p:cNvPr id="9" name="直線コネクタ 8">
            <a:extLst>
              <a:ext uri="{FF2B5EF4-FFF2-40B4-BE49-F238E27FC236}">
                <a16:creationId xmlns:a16="http://schemas.microsoft.com/office/drawing/2014/main" id="{B4B26CFE-9862-234E-F25A-D67ECC5BB86A}"/>
              </a:ext>
            </a:extLst>
          </p:cNvPr>
          <p:cNvCxnSpPr>
            <a:cxnSpLocks/>
          </p:cNvCxnSpPr>
          <p:nvPr/>
        </p:nvCxnSpPr>
        <p:spPr>
          <a:xfrm>
            <a:off x="628650" y="1304925"/>
            <a:ext cx="78867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8" name="コンテンツ プレースホルダー 2">
            <a:extLst>
              <a:ext uri="{FF2B5EF4-FFF2-40B4-BE49-F238E27FC236}">
                <a16:creationId xmlns:a16="http://schemas.microsoft.com/office/drawing/2014/main" id="{42B02BA8-8C09-F969-FB41-8889FED8A8B0}"/>
              </a:ext>
            </a:extLst>
          </p:cNvPr>
          <p:cNvSpPr>
            <a:spLocks noGrp="1"/>
          </p:cNvSpPr>
          <p:nvPr>
            <p:ph idx="1"/>
          </p:nvPr>
        </p:nvSpPr>
        <p:spPr>
          <a:xfrm>
            <a:off x="308919" y="1588246"/>
            <a:ext cx="8189781" cy="4768105"/>
          </a:xfrm>
          <a:ln w="19050">
            <a:solidFill>
              <a:schemeClr val="accent3">
                <a:lumMod val="60000"/>
                <a:lumOff val="40000"/>
              </a:schemeClr>
            </a:solidFill>
          </a:ln>
        </p:spPr>
        <p:txBody>
          <a:bodyPr tIns="180000" bIns="180000" anchor="t">
            <a:normAutofit/>
          </a:bodyPr>
          <a:lstStyle/>
          <a:p>
            <a:pPr marL="0" indent="0" algn="just">
              <a:buNone/>
            </a:pPr>
            <a:r>
              <a:rPr lang="ja-JP" altLang="en-US" sz="1200" dirty="0"/>
              <a:t>〇〇〇〇市（○○課○○係）：〇〇〇〇〇〇〇〇の実施（既に○○について調整済み）</a:t>
            </a:r>
            <a:endParaRPr lang="en-US" altLang="ja-JP" sz="2000" dirty="0"/>
          </a:p>
          <a:p>
            <a:pPr marL="0" indent="0" algn="just">
              <a:buNone/>
            </a:pPr>
            <a:r>
              <a:rPr lang="ja-JP" altLang="en-US" sz="1200" dirty="0"/>
              <a:t>〇〇〇〇株式会社：〇〇〇〇〇〇〇〇の実施（外注）</a:t>
            </a:r>
            <a:endParaRPr lang="en-US" altLang="ja-JP" sz="2000" dirty="0"/>
          </a:p>
          <a:p>
            <a:pPr marL="0" indent="0">
              <a:buNone/>
            </a:pPr>
            <a:r>
              <a:rPr lang="en-US" altLang="ja-JP" sz="1200" dirty="0">
                <a:solidFill>
                  <a:srgbClr val="FF0000"/>
                </a:solidFill>
              </a:rPr>
              <a:t>※</a:t>
            </a:r>
            <a:r>
              <a:rPr lang="ja-JP" altLang="en-US" sz="1200" dirty="0">
                <a:solidFill>
                  <a:srgbClr val="FF0000"/>
                </a:solidFill>
              </a:rPr>
              <a:t>申請者内の実施体制及び役割分担について、必要に応じて図を用いて記載すること。</a:t>
            </a:r>
            <a:endParaRPr lang="en-US" altLang="ja-JP" sz="1200" dirty="0">
              <a:solidFill>
                <a:srgbClr val="FF0000"/>
              </a:solidFill>
            </a:endParaRPr>
          </a:p>
          <a:p>
            <a:pPr marL="0" indent="0">
              <a:buNone/>
            </a:pPr>
            <a:r>
              <a:rPr lang="en-US" altLang="ja-JP" sz="1200" dirty="0">
                <a:solidFill>
                  <a:srgbClr val="FF0000"/>
                </a:solidFill>
              </a:rPr>
              <a:t>※</a:t>
            </a:r>
            <a:r>
              <a:rPr lang="ja-JP" altLang="en-US" sz="1200" dirty="0">
                <a:solidFill>
                  <a:srgbClr val="FF0000"/>
                </a:solidFill>
              </a:rPr>
              <a:t>協力団体（外注・委託先を含む）や実施地域の地方公共団体等との役割分担について記載すること。地方公共団体については担当部署と連絡を取った上で、担当係名（○○係）まで記載すること。</a:t>
            </a:r>
            <a:endParaRPr lang="en-US" altLang="ja-JP" sz="1200" dirty="0">
              <a:solidFill>
                <a:srgbClr val="FF0000"/>
              </a:solidFill>
            </a:endParaRPr>
          </a:p>
          <a:p>
            <a:pPr marL="0" indent="0">
              <a:buNone/>
            </a:pPr>
            <a:r>
              <a:rPr lang="en-US" altLang="ja-JP" sz="1200" dirty="0">
                <a:solidFill>
                  <a:srgbClr val="FF0000"/>
                </a:solidFill>
              </a:rPr>
              <a:t>※</a:t>
            </a:r>
            <a:r>
              <a:rPr lang="ja-JP" altLang="en-US" sz="1200" dirty="0">
                <a:solidFill>
                  <a:srgbClr val="FF0000"/>
                </a:solidFill>
              </a:rPr>
              <a:t>可能な範囲で連携・協定についての詳細を記載すること。</a:t>
            </a:r>
            <a:endParaRPr lang="en-US" altLang="ja-JP" sz="1200" dirty="0">
              <a:solidFill>
                <a:srgbClr val="FF0000"/>
              </a:solidFill>
            </a:endParaRPr>
          </a:p>
          <a:p>
            <a:pPr marL="0" indent="0">
              <a:buNone/>
            </a:pPr>
            <a:r>
              <a:rPr lang="en-US" altLang="ja-JP" sz="1200" dirty="0">
                <a:solidFill>
                  <a:srgbClr val="FF0000"/>
                </a:solidFill>
              </a:rPr>
              <a:t>※</a:t>
            </a:r>
            <a:r>
              <a:rPr lang="ja-JP" altLang="en-US" sz="1200" dirty="0">
                <a:solidFill>
                  <a:srgbClr val="FF0000"/>
                </a:solidFill>
              </a:rPr>
              <a:t>関係団体の活動地域を明記するとともに、連携体制を明記するよう留意すること。</a:t>
            </a:r>
            <a:endParaRPr lang="en-US" altLang="ja-JP" sz="1200" dirty="0"/>
          </a:p>
        </p:txBody>
      </p:sp>
      <p:sp>
        <p:nvSpPr>
          <p:cNvPr id="13" name="テキスト ボックス 12"/>
          <p:cNvSpPr txBox="1"/>
          <p:nvPr/>
        </p:nvSpPr>
        <p:spPr>
          <a:xfrm>
            <a:off x="0" y="42006"/>
            <a:ext cx="4339650" cy="369332"/>
          </a:xfrm>
          <a:prstGeom prst="rect">
            <a:avLst/>
          </a:prstGeom>
          <a:noFill/>
        </p:spPr>
        <p:txBody>
          <a:bodyPr wrap="none" rtlCol="0">
            <a:spAutoFit/>
          </a:bodyPr>
          <a:lstStyle/>
          <a:p>
            <a:r>
              <a:rPr kumimoji="1" lang="en-US" altLang="ja-JP">
                <a:solidFill>
                  <a:srgbClr val="FF0000"/>
                </a:solidFill>
              </a:rPr>
              <a:t>※</a:t>
            </a:r>
            <a:r>
              <a:rPr kumimoji="1" lang="ja-JP" altLang="en-US">
                <a:solidFill>
                  <a:srgbClr val="FF0000"/>
                </a:solidFill>
              </a:rPr>
              <a:t>４については１ページ以内とすること</a:t>
            </a:r>
          </a:p>
        </p:txBody>
      </p:sp>
      <p:sp>
        <p:nvSpPr>
          <p:cNvPr id="5" name="四角形: 角を丸くする 4">
            <a:extLst>
              <a:ext uri="{FF2B5EF4-FFF2-40B4-BE49-F238E27FC236}">
                <a16:creationId xmlns:a16="http://schemas.microsoft.com/office/drawing/2014/main" id="{C6AAF104-DF02-B448-A8FF-DBA6F9E350ED}"/>
              </a:ext>
            </a:extLst>
          </p:cNvPr>
          <p:cNvSpPr/>
          <p:nvPr/>
        </p:nvSpPr>
        <p:spPr>
          <a:xfrm>
            <a:off x="391003" y="3868325"/>
            <a:ext cx="4497741" cy="58543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rPr>
              <a:t>株式会社●●</a:t>
            </a:r>
            <a:endParaRPr kumimoji="1" lang="en-US" altLang="ja-JP" sz="1200">
              <a:solidFill>
                <a:schemeClr val="tx1"/>
              </a:solidFill>
            </a:endParaRPr>
          </a:p>
          <a:p>
            <a:pPr algn="ctr"/>
            <a:r>
              <a:rPr kumimoji="1" lang="ja-JP" altLang="en-US" sz="1200">
                <a:solidFill>
                  <a:schemeClr val="tx1"/>
                </a:solidFill>
              </a:rPr>
              <a:t>責任者●●、主担当▽▽、補助○○・■■、経理★★</a:t>
            </a:r>
          </a:p>
        </p:txBody>
      </p:sp>
      <p:sp>
        <p:nvSpPr>
          <p:cNvPr id="6" name="四角形: 角を丸くする 5">
            <a:extLst>
              <a:ext uri="{FF2B5EF4-FFF2-40B4-BE49-F238E27FC236}">
                <a16:creationId xmlns:a16="http://schemas.microsoft.com/office/drawing/2014/main" id="{4C842A15-9332-8F00-84FE-0A176C347F9E}"/>
              </a:ext>
            </a:extLst>
          </p:cNvPr>
          <p:cNvSpPr/>
          <p:nvPr/>
        </p:nvSpPr>
        <p:spPr>
          <a:xfrm>
            <a:off x="5766816" y="4301147"/>
            <a:ext cx="1005840" cy="38404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rPr>
              <a:t>株式会社</a:t>
            </a:r>
            <a:br>
              <a:rPr kumimoji="1" lang="en-US" altLang="ja-JP" sz="1200">
                <a:solidFill>
                  <a:schemeClr val="tx1"/>
                </a:solidFill>
              </a:rPr>
            </a:br>
            <a:r>
              <a:rPr kumimoji="1" lang="ja-JP" altLang="en-US" sz="1200">
                <a:solidFill>
                  <a:schemeClr val="tx1"/>
                </a:solidFill>
              </a:rPr>
              <a:t>◆◆</a:t>
            </a:r>
          </a:p>
        </p:txBody>
      </p:sp>
      <p:sp>
        <p:nvSpPr>
          <p:cNvPr id="15" name="四角形: 角を丸くする 14">
            <a:extLst>
              <a:ext uri="{FF2B5EF4-FFF2-40B4-BE49-F238E27FC236}">
                <a16:creationId xmlns:a16="http://schemas.microsoft.com/office/drawing/2014/main" id="{85A2CAB1-A3A3-70D7-BE80-E6D2A6233C4E}"/>
              </a:ext>
            </a:extLst>
          </p:cNvPr>
          <p:cNvSpPr/>
          <p:nvPr/>
        </p:nvSpPr>
        <p:spPr>
          <a:xfrm>
            <a:off x="7127154" y="4610704"/>
            <a:ext cx="1005840" cy="38404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〇〇地域</a:t>
            </a:r>
          </a:p>
        </p:txBody>
      </p:sp>
      <p:sp>
        <p:nvSpPr>
          <p:cNvPr id="19" name="四角形: 角を丸くする 18">
            <a:extLst>
              <a:ext uri="{FF2B5EF4-FFF2-40B4-BE49-F238E27FC236}">
                <a16:creationId xmlns:a16="http://schemas.microsoft.com/office/drawing/2014/main" id="{9E8494D4-3603-C004-322F-13E14E5F85BD}"/>
              </a:ext>
            </a:extLst>
          </p:cNvPr>
          <p:cNvSpPr/>
          <p:nvPr/>
        </p:nvSpPr>
        <p:spPr>
          <a:xfrm>
            <a:off x="6907648" y="4911628"/>
            <a:ext cx="1005840" cy="38404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rPr>
              <a:t>株式会社●●</a:t>
            </a:r>
          </a:p>
        </p:txBody>
      </p:sp>
      <p:sp>
        <p:nvSpPr>
          <p:cNvPr id="24" name="四角形: 角を丸くする 23">
            <a:extLst>
              <a:ext uri="{FF2B5EF4-FFF2-40B4-BE49-F238E27FC236}">
                <a16:creationId xmlns:a16="http://schemas.microsoft.com/office/drawing/2014/main" id="{73A3F7D1-E859-9D11-3E4D-1E446AB1DDA7}"/>
              </a:ext>
            </a:extLst>
          </p:cNvPr>
          <p:cNvSpPr/>
          <p:nvPr/>
        </p:nvSpPr>
        <p:spPr>
          <a:xfrm>
            <a:off x="7173466" y="4043144"/>
            <a:ext cx="1208531" cy="38404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●●市役所</a:t>
            </a:r>
            <a:br>
              <a:rPr kumimoji="1" lang="en-US" altLang="ja-JP" sz="1200" dirty="0">
                <a:solidFill>
                  <a:schemeClr val="tx1"/>
                </a:solidFill>
              </a:rPr>
            </a:br>
            <a:r>
              <a:rPr kumimoji="1" lang="en-US" altLang="ja-JP" sz="1200" dirty="0">
                <a:solidFill>
                  <a:schemeClr val="tx1"/>
                </a:solidFill>
              </a:rPr>
              <a:t>××</a:t>
            </a:r>
            <a:r>
              <a:rPr kumimoji="1" lang="ja-JP" altLang="en-US" sz="1200" dirty="0">
                <a:solidFill>
                  <a:schemeClr val="tx1"/>
                </a:solidFill>
              </a:rPr>
              <a:t>課○○係</a:t>
            </a:r>
          </a:p>
        </p:txBody>
      </p:sp>
      <p:sp>
        <p:nvSpPr>
          <p:cNvPr id="31" name="テキスト ボックス 30">
            <a:extLst>
              <a:ext uri="{FF2B5EF4-FFF2-40B4-BE49-F238E27FC236}">
                <a16:creationId xmlns:a16="http://schemas.microsoft.com/office/drawing/2014/main" id="{B6309707-1499-3258-DC13-A451A2651C61}"/>
              </a:ext>
            </a:extLst>
          </p:cNvPr>
          <p:cNvSpPr txBox="1"/>
          <p:nvPr/>
        </p:nvSpPr>
        <p:spPr>
          <a:xfrm>
            <a:off x="7203063" y="5262127"/>
            <a:ext cx="886968" cy="246221"/>
          </a:xfrm>
          <a:prstGeom prst="rect">
            <a:avLst/>
          </a:prstGeom>
          <a:noFill/>
        </p:spPr>
        <p:txBody>
          <a:bodyPr wrap="square" rtlCol="0">
            <a:spAutoFit/>
          </a:bodyPr>
          <a:lstStyle/>
          <a:p>
            <a:r>
              <a:rPr kumimoji="1" lang="en-US" altLang="ja-JP" sz="1000"/>
              <a:t>‥‥</a:t>
            </a:r>
            <a:r>
              <a:rPr kumimoji="1" lang="ja-JP" altLang="en-US" sz="1000"/>
              <a:t>で協力</a:t>
            </a:r>
          </a:p>
        </p:txBody>
      </p:sp>
      <p:grpSp>
        <p:nvGrpSpPr>
          <p:cNvPr id="17" name="グループ化 16">
            <a:extLst>
              <a:ext uri="{FF2B5EF4-FFF2-40B4-BE49-F238E27FC236}">
                <a16:creationId xmlns:a16="http://schemas.microsoft.com/office/drawing/2014/main" id="{196C9063-E13A-C67A-3C10-6C99C3D155E5}"/>
              </a:ext>
            </a:extLst>
          </p:cNvPr>
          <p:cNvGrpSpPr/>
          <p:nvPr/>
        </p:nvGrpSpPr>
        <p:grpSpPr>
          <a:xfrm>
            <a:off x="1537597" y="4467380"/>
            <a:ext cx="1364400" cy="1207092"/>
            <a:chOff x="2242710" y="4432544"/>
            <a:chExt cx="1364400" cy="1207092"/>
          </a:xfrm>
        </p:grpSpPr>
        <p:sp>
          <p:nvSpPr>
            <p:cNvPr id="23" name="四角形: 角を丸くする 22">
              <a:extLst>
                <a:ext uri="{FF2B5EF4-FFF2-40B4-BE49-F238E27FC236}">
                  <a16:creationId xmlns:a16="http://schemas.microsoft.com/office/drawing/2014/main" id="{279CF941-2385-9B0D-EB11-534D574273CC}"/>
                </a:ext>
              </a:extLst>
            </p:cNvPr>
            <p:cNvSpPr/>
            <p:nvPr/>
          </p:nvSpPr>
          <p:spPr>
            <a:xfrm>
              <a:off x="2721959" y="4597485"/>
              <a:ext cx="646939" cy="24605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rPr>
                <a:t>□□</a:t>
              </a:r>
            </a:p>
          </p:txBody>
        </p:sp>
        <p:sp>
          <p:nvSpPr>
            <p:cNvPr id="25" name="四角形: 角を丸くする 24">
              <a:extLst>
                <a:ext uri="{FF2B5EF4-FFF2-40B4-BE49-F238E27FC236}">
                  <a16:creationId xmlns:a16="http://schemas.microsoft.com/office/drawing/2014/main" id="{B6F7274A-FC29-ACF5-C6F5-742382BC746F}"/>
                </a:ext>
              </a:extLst>
            </p:cNvPr>
            <p:cNvSpPr/>
            <p:nvPr/>
          </p:nvSpPr>
          <p:spPr>
            <a:xfrm>
              <a:off x="2719985" y="5083442"/>
              <a:ext cx="646939" cy="24605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rPr>
                <a:t>■■</a:t>
              </a:r>
            </a:p>
          </p:txBody>
        </p:sp>
        <p:sp>
          <p:nvSpPr>
            <p:cNvPr id="30" name="テキスト ボックス 29">
              <a:extLst>
                <a:ext uri="{FF2B5EF4-FFF2-40B4-BE49-F238E27FC236}">
                  <a16:creationId xmlns:a16="http://schemas.microsoft.com/office/drawing/2014/main" id="{3E368969-C5C0-1B13-0CB8-360D6353BE0A}"/>
                </a:ext>
              </a:extLst>
            </p:cNvPr>
            <p:cNvSpPr txBox="1"/>
            <p:nvPr/>
          </p:nvSpPr>
          <p:spPr>
            <a:xfrm>
              <a:off x="2740247" y="4837390"/>
              <a:ext cx="740162" cy="246221"/>
            </a:xfrm>
            <a:prstGeom prst="rect">
              <a:avLst/>
            </a:prstGeom>
            <a:noFill/>
          </p:spPr>
          <p:txBody>
            <a:bodyPr wrap="square" rtlCol="0">
              <a:spAutoFit/>
            </a:bodyPr>
            <a:lstStyle/>
            <a:p>
              <a:r>
                <a:rPr kumimoji="1" lang="en-US" altLang="ja-JP" sz="1000"/>
                <a:t>PR</a:t>
              </a:r>
              <a:r>
                <a:rPr kumimoji="1" lang="ja-JP" altLang="en-US" sz="1000"/>
                <a:t>支援</a:t>
              </a:r>
            </a:p>
          </p:txBody>
        </p:sp>
        <p:sp>
          <p:nvSpPr>
            <p:cNvPr id="33" name="テキスト ボックス 32">
              <a:extLst>
                <a:ext uri="{FF2B5EF4-FFF2-40B4-BE49-F238E27FC236}">
                  <a16:creationId xmlns:a16="http://schemas.microsoft.com/office/drawing/2014/main" id="{979FB5C0-AD36-4FA3-FF39-3FB079BD7A5A}"/>
                </a:ext>
              </a:extLst>
            </p:cNvPr>
            <p:cNvSpPr txBox="1"/>
            <p:nvPr/>
          </p:nvSpPr>
          <p:spPr>
            <a:xfrm>
              <a:off x="2599969" y="5393415"/>
              <a:ext cx="1007141" cy="246221"/>
            </a:xfrm>
            <a:prstGeom prst="rect">
              <a:avLst/>
            </a:prstGeom>
            <a:noFill/>
          </p:spPr>
          <p:txBody>
            <a:bodyPr wrap="square" rtlCol="0">
              <a:spAutoFit/>
            </a:bodyPr>
            <a:lstStyle/>
            <a:p>
              <a:r>
                <a:rPr kumimoji="1" lang="ja-JP" altLang="en-US" sz="1000"/>
                <a:t>サイトの開発</a:t>
              </a:r>
            </a:p>
          </p:txBody>
        </p:sp>
        <p:grpSp>
          <p:nvGrpSpPr>
            <p:cNvPr id="39" name="グループ化 38">
              <a:extLst>
                <a:ext uri="{FF2B5EF4-FFF2-40B4-BE49-F238E27FC236}">
                  <a16:creationId xmlns:a16="http://schemas.microsoft.com/office/drawing/2014/main" id="{3E0EB6A2-D706-3C96-87A6-C238FD37FDAE}"/>
                </a:ext>
              </a:extLst>
            </p:cNvPr>
            <p:cNvGrpSpPr/>
            <p:nvPr/>
          </p:nvGrpSpPr>
          <p:grpSpPr>
            <a:xfrm>
              <a:off x="2242710" y="4432544"/>
              <a:ext cx="479249" cy="766206"/>
              <a:chOff x="5353430" y="3916389"/>
              <a:chExt cx="336703" cy="716898"/>
            </a:xfrm>
          </p:grpSpPr>
          <p:cxnSp>
            <p:nvCxnSpPr>
              <p:cNvPr id="21" name="直線コネクタ 20">
                <a:extLst>
                  <a:ext uri="{FF2B5EF4-FFF2-40B4-BE49-F238E27FC236}">
                    <a16:creationId xmlns:a16="http://schemas.microsoft.com/office/drawing/2014/main" id="{E638092E-9274-4FC0-1000-0181A4E00C03}"/>
                  </a:ext>
                </a:extLst>
              </p:cNvPr>
              <p:cNvCxnSpPr>
                <a:cxnSpLocks/>
              </p:cNvCxnSpPr>
              <p:nvPr/>
            </p:nvCxnSpPr>
            <p:spPr>
              <a:xfrm>
                <a:off x="5353430" y="3916389"/>
                <a:ext cx="0" cy="4544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左大かっこ 27">
                <a:extLst>
                  <a:ext uri="{FF2B5EF4-FFF2-40B4-BE49-F238E27FC236}">
                    <a16:creationId xmlns:a16="http://schemas.microsoft.com/office/drawing/2014/main" id="{CF345429-D0B1-BD1A-2BC7-1257FBB96EFC}"/>
                  </a:ext>
                </a:extLst>
              </p:cNvPr>
              <p:cNvSpPr/>
              <p:nvPr/>
            </p:nvSpPr>
            <p:spPr>
              <a:xfrm>
                <a:off x="5572505" y="4178826"/>
                <a:ext cx="117628" cy="454461"/>
              </a:xfrm>
              <a:prstGeom prst="lef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cxnSp>
            <p:nvCxnSpPr>
              <p:cNvPr id="34" name="直線コネクタ 33">
                <a:extLst>
                  <a:ext uri="{FF2B5EF4-FFF2-40B4-BE49-F238E27FC236}">
                    <a16:creationId xmlns:a16="http://schemas.microsoft.com/office/drawing/2014/main" id="{F8F68FAC-9937-0C7D-10B5-6A0DF9359211}"/>
                  </a:ext>
                </a:extLst>
              </p:cNvPr>
              <p:cNvCxnSpPr>
                <a:cxnSpLocks/>
              </p:cNvCxnSpPr>
              <p:nvPr/>
            </p:nvCxnSpPr>
            <p:spPr>
              <a:xfrm>
                <a:off x="5353430" y="4363032"/>
                <a:ext cx="20816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7" name="テキスト ボックス 36">
              <a:extLst>
                <a:ext uri="{FF2B5EF4-FFF2-40B4-BE49-F238E27FC236}">
                  <a16:creationId xmlns:a16="http://schemas.microsoft.com/office/drawing/2014/main" id="{97DE4EBD-1C51-4482-AC95-AF79F1B2CD26}"/>
                </a:ext>
              </a:extLst>
            </p:cNvPr>
            <p:cNvSpPr txBox="1"/>
            <p:nvPr/>
          </p:nvSpPr>
          <p:spPr>
            <a:xfrm>
              <a:off x="2276502" y="4494054"/>
              <a:ext cx="443483" cy="246221"/>
            </a:xfrm>
            <a:prstGeom prst="rect">
              <a:avLst/>
            </a:prstGeom>
            <a:noFill/>
          </p:spPr>
          <p:txBody>
            <a:bodyPr wrap="square" rtlCol="0">
              <a:spAutoFit/>
            </a:bodyPr>
            <a:lstStyle/>
            <a:p>
              <a:r>
                <a:rPr kumimoji="1" lang="ja-JP" altLang="en-US" sz="1000"/>
                <a:t>委託</a:t>
              </a:r>
            </a:p>
          </p:txBody>
        </p:sp>
        <p:sp>
          <p:nvSpPr>
            <p:cNvPr id="38" name="テキスト ボックス 37">
              <a:extLst>
                <a:ext uri="{FF2B5EF4-FFF2-40B4-BE49-F238E27FC236}">
                  <a16:creationId xmlns:a16="http://schemas.microsoft.com/office/drawing/2014/main" id="{29F7319F-E5F9-5598-247D-76C7E681C87B}"/>
                </a:ext>
              </a:extLst>
            </p:cNvPr>
            <p:cNvSpPr txBox="1"/>
            <p:nvPr/>
          </p:nvSpPr>
          <p:spPr>
            <a:xfrm>
              <a:off x="2276501" y="5210853"/>
              <a:ext cx="443483" cy="246221"/>
            </a:xfrm>
            <a:prstGeom prst="rect">
              <a:avLst/>
            </a:prstGeom>
            <a:noFill/>
          </p:spPr>
          <p:txBody>
            <a:bodyPr wrap="square" rtlCol="0">
              <a:spAutoFit/>
            </a:bodyPr>
            <a:lstStyle/>
            <a:p>
              <a:r>
                <a:rPr kumimoji="1" lang="ja-JP" altLang="en-US" sz="1000"/>
                <a:t>外注</a:t>
              </a:r>
            </a:p>
          </p:txBody>
        </p:sp>
      </p:grpSp>
      <p:grpSp>
        <p:nvGrpSpPr>
          <p:cNvPr id="40" name="グループ化 39">
            <a:extLst>
              <a:ext uri="{FF2B5EF4-FFF2-40B4-BE49-F238E27FC236}">
                <a16:creationId xmlns:a16="http://schemas.microsoft.com/office/drawing/2014/main" id="{53EAAF35-AE3F-2BC1-A028-46D7F1773690}"/>
              </a:ext>
            </a:extLst>
          </p:cNvPr>
          <p:cNvGrpSpPr/>
          <p:nvPr/>
        </p:nvGrpSpPr>
        <p:grpSpPr>
          <a:xfrm>
            <a:off x="6195685" y="4685195"/>
            <a:ext cx="695344" cy="369332"/>
            <a:chOff x="5353430" y="4038336"/>
            <a:chExt cx="208167" cy="332514"/>
          </a:xfrm>
        </p:grpSpPr>
        <p:cxnSp>
          <p:nvCxnSpPr>
            <p:cNvPr id="41" name="直線コネクタ 40">
              <a:extLst>
                <a:ext uri="{FF2B5EF4-FFF2-40B4-BE49-F238E27FC236}">
                  <a16:creationId xmlns:a16="http://schemas.microsoft.com/office/drawing/2014/main" id="{99E574FC-CCDE-682D-1BD2-EE78CA217677}"/>
                </a:ext>
              </a:extLst>
            </p:cNvPr>
            <p:cNvCxnSpPr>
              <a:cxnSpLocks/>
            </p:cNvCxnSpPr>
            <p:nvPr/>
          </p:nvCxnSpPr>
          <p:spPr>
            <a:xfrm>
              <a:off x="5353430" y="4038336"/>
              <a:ext cx="0" cy="3325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B03E6FC0-D349-AACB-43DD-9A666B8636F6}"/>
                </a:ext>
              </a:extLst>
            </p:cNvPr>
            <p:cNvCxnSpPr>
              <a:cxnSpLocks/>
            </p:cNvCxnSpPr>
            <p:nvPr/>
          </p:nvCxnSpPr>
          <p:spPr>
            <a:xfrm>
              <a:off x="5353430" y="4363032"/>
              <a:ext cx="20816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 name="テキスト ボックス 6">
            <a:extLst>
              <a:ext uri="{FF2B5EF4-FFF2-40B4-BE49-F238E27FC236}">
                <a16:creationId xmlns:a16="http://schemas.microsoft.com/office/drawing/2014/main" id="{97B0E15B-BAB2-80A8-86D1-B205A477BE50}"/>
              </a:ext>
            </a:extLst>
          </p:cNvPr>
          <p:cNvSpPr txBox="1"/>
          <p:nvPr/>
        </p:nvSpPr>
        <p:spPr>
          <a:xfrm>
            <a:off x="376518" y="3552477"/>
            <a:ext cx="8005482" cy="276999"/>
          </a:xfrm>
          <a:prstGeom prst="rect">
            <a:avLst/>
          </a:prstGeom>
          <a:solidFill>
            <a:schemeClr val="accent5">
              <a:lumMod val="20000"/>
              <a:lumOff val="80000"/>
            </a:schemeClr>
          </a:solidFill>
        </p:spPr>
        <p:txBody>
          <a:bodyPr wrap="square" rtlCol="0">
            <a:spAutoFit/>
          </a:bodyPr>
          <a:lstStyle/>
          <a:p>
            <a:pPr algn="ctr"/>
            <a:r>
              <a:rPr kumimoji="1" lang="ja-JP" altLang="en-US" sz="1200"/>
              <a:t>地域</a:t>
            </a:r>
            <a:r>
              <a:rPr kumimoji="1" lang="en-US" altLang="ja-JP" sz="1200"/>
              <a:t>A(or</a:t>
            </a:r>
            <a:r>
              <a:rPr kumimoji="1" lang="ja-JP" altLang="en-US" sz="1200"/>
              <a:t>全国</a:t>
            </a:r>
            <a:r>
              <a:rPr kumimoji="1" lang="en-US" altLang="ja-JP" sz="1200"/>
              <a:t>)</a:t>
            </a:r>
            <a:endParaRPr kumimoji="1" lang="ja-JP" altLang="en-US" sz="1200"/>
          </a:p>
        </p:txBody>
      </p:sp>
      <p:grpSp>
        <p:nvGrpSpPr>
          <p:cNvPr id="18" name="グループ化 17">
            <a:extLst>
              <a:ext uri="{FF2B5EF4-FFF2-40B4-BE49-F238E27FC236}">
                <a16:creationId xmlns:a16="http://schemas.microsoft.com/office/drawing/2014/main" id="{A2007F13-D6CB-9089-BF85-85838106D4A8}"/>
              </a:ext>
            </a:extLst>
          </p:cNvPr>
          <p:cNvGrpSpPr/>
          <p:nvPr/>
        </p:nvGrpSpPr>
        <p:grpSpPr>
          <a:xfrm>
            <a:off x="4753333" y="4467380"/>
            <a:ext cx="996833" cy="124546"/>
            <a:chOff x="5353430" y="4038336"/>
            <a:chExt cx="208167" cy="332514"/>
          </a:xfrm>
        </p:grpSpPr>
        <p:cxnSp>
          <p:nvCxnSpPr>
            <p:cNvPr id="20" name="直線コネクタ 19">
              <a:extLst>
                <a:ext uri="{FF2B5EF4-FFF2-40B4-BE49-F238E27FC236}">
                  <a16:creationId xmlns:a16="http://schemas.microsoft.com/office/drawing/2014/main" id="{BA8042FB-E839-EE17-F0BF-B849ADDDE5C7}"/>
                </a:ext>
              </a:extLst>
            </p:cNvPr>
            <p:cNvCxnSpPr>
              <a:cxnSpLocks/>
            </p:cNvCxnSpPr>
            <p:nvPr/>
          </p:nvCxnSpPr>
          <p:spPr>
            <a:xfrm>
              <a:off x="5353430" y="4038336"/>
              <a:ext cx="0" cy="3325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AD8D5CF1-7C5C-BF3F-5383-A1565A3B83DA}"/>
                </a:ext>
              </a:extLst>
            </p:cNvPr>
            <p:cNvCxnSpPr>
              <a:cxnSpLocks/>
            </p:cNvCxnSpPr>
            <p:nvPr/>
          </p:nvCxnSpPr>
          <p:spPr>
            <a:xfrm>
              <a:off x="5353430" y="4363032"/>
              <a:ext cx="20816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6" name="テキスト ボックス 25">
            <a:extLst>
              <a:ext uri="{FF2B5EF4-FFF2-40B4-BE49-F238E27FC236}">
                <a16:creationId xmlns:a16="http://schemas.microsoft.com/office/drawing/2014/main" id="{2EB75C9B-4DB3-8495-CFA8-1522DA1B3566}"/>
              </a:ext>
            </a:extLst>
          </p:cNvPr>
          <p:cNvSpPr txBox="1"/>
          <p:nvPr/>
        </p:nvSpPr>
        <p:spPr>
          <a:xfrm>
            <a:off x="4977110" y="4587128"/>
            <a:ext cx="443483" cy="246221"/>
          </a:xfrm>
          <a:prstGeom prst="rect">
            <a:avLst/>
          </a:prstGeom>
          <a:noFill/>
        </p:spPr>
        <p:txBody>
          <a:bodyPr wrap="square" rtlCol="0">
            <a:spAutoFit/>
          </a:bodyPr>
          <a:lstStyle/>
          <a:p>
            <a:r>
              <a:rPr kumimoji="1" lang="ja-JP" altLang="en-US" sz="1000"/>
              <a:t>委託</a:t>
            </a:r>
          </a:p>
        </p:txBody>
      </p:sp>
      <p:sp>
        <p:nvSpPr>
          <p:cNvPr id="27" name="テキスト ボックス 26">
            <a:extLst>
              <a:ext uri="{FF2B5EF4-FFF2-40B4-BE49-F238E27FC236}">
                <a16:creationId xmlns:a16="http://schemas.microsoft.com/office/drawing/2014/main" id="{E8194516-EF5E-3BFB-896B-33BA0124EBFB}"/>
              </a:ext>
            </a:extLst>
          </p:cNvPr>
          <p:cNvSpPr txBox="1"/>
          <p:nvPr/>
        </p:nvSpPr>
        <p:spPr>
          <a:xfrm>
            <a:off x="6184429" y="4660835"/>
            <a:ext cx="1005840" cy="246221"/>
          </a:xfrm>
          <a:prstGeom prst="rect">
            <a:avLst/>
          </a:prstGeom>
          <a:noFill/>
        </p:spPr>
        <p:txBody>
          <a:bodyPr wrap="square" rtlCol="0">
            <a:spAutoFit/>
          </a:bodyPr>
          <a:lstStyle/>
          <a:p>
            <a:r>
              <a:rPr kumimoji="1" lang="ja-JP" altLang="en-US" sz="1000"/>
              <a:t>イベント運営</a:t>
            </a:r>
          </a:p>
        </p:txBody>
      </p:sp>
      <p:sp>
        <p:nvSpPr>
          <p:cNvPr id="29" name="テキスト ボックス 28">
            <a:extLst>
              <a:ext uri="{FF2B5EF4-FFF2-40B4-BE49-F238E27FC236}">
                <a16:creationId xmlns:a16="http://schemas.microsoft.com/office/drawing/2014/main" id="{51D669B1-7FE8-2FD4-7FBD-48D275541FBD}"/>
              </a:ext>
            </a:extLst>
          </p:cNvPr>
          <p:cNvSpPr txBox="1"/>
          <p:nvPr/>
        </p:nvSpPr>
        <p:spPr>
          <a:xfrm>
            <a:off x="5950655" y="3975043"/>
            <a:ext cx="903419" cy="246221"/>
          </a:xfrm>
          <a:prstGeom prst="rect">
            <a:avLst/>
          </a:prstGeom>
          <a:noFill/>
        </p:spPr>
        <p:txBody>
          <a:bodyPr wrap="square" rtlCol="0">
            <a:spAutoFit/>
          </a:bodyPr>
          <a:lstStyle/>
          <a:p>
            <a:r>
              <a:rPr kumimoji="1" lang="ja-JP" altLang="en-US" sz="1000"/>
              <a:t>共同企画</a:t>
            </a:r>
          </a:p>
        </p:txBody>
      </p:sp>
      <p:sp>
        <p:nvSpPr>
          <p:cNvPr id="42" name="四角形: 角を丸くする 41">
            <a:extLst>
              <a:ext uri="{FF2B5EF4-FFF2-40B4-BE49-F238E27FC236}">
                <a16:creationId xmlns:a16="http://schemas.microsoft.com/office/drawing/2014/main" id="{A51CF04D-CD13-9D57-7315-958CFD100C44}"/>
              </a:ext>
            </a:extLst>
          </p:cNvPr>
          <p:cNvSpPr/>
          <p:nvPr/>
        </p:nvSpPr>
        <p:spPr>
          <a:xfrm>
            <a:off x="1361292" y="5889319"/>
            <a:ext cx="2601038" cy="38404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rPr>
              <a:t>首都圏・学生</a:t>
            </a:r>
          </a:p>
        </p:txBody>
      </p:sp>
      <p:cxnSp>
        <p:nvCxnSpPr>
          <p:cNvPr id="46" name="直線矢印コネクタ 45">
            <a:extLst>
              <a:ext uri="{FF2B5EF4-FFF2-40B4-BE49-F238E27FC236}">
                <a16:creationId xmlns:a16="http://schemas.microsoft.com/office/drawing/2014/main" id="{217A0B53-1E90-7BB9-6304-8FE2FB8DAE87}"/>
              </a:ext>
            </a:extLst>
          </p:cNvPr>
          <p:cNvCxnSpPr/>
          <p:nvPr/>
        </p:nvCxnSpPr>
        <p:spPr>
          <a:xfrm>
            <a:off x="3331208" y="4471560"/>
            <a:ext cx="0" cy="139757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7" name="テキスト ボックス 46">
            <a:extLst>
              <a:ext uri="{FF2B5EF4-FFF2-40B4-BE49-F238E27FC236}">
                <a16:creationId xmlns:a16="http://schemas.microsoft.com/office/drawing/2014/main" id="{1729F730-EB68-A6E9-9121-8D032BDB85AE}"/>
              </a:ext>
            </a:extLst>
          </p:cNvPr>
          <p:cNvSpPr txBox="1"/>
          <p:nvPr/>
        </p:nvSpPr>
        <p:spPr>
          <a:xfrm>
            <a:off x="3283637" y="5059778"/>
            <a:ext cx="771350" cy="246221"/>
          </a:xfrm>
          <a:prstGeom prst="rect">
            <a:avLst/>
          </a:prstGeom>
          <a:noFill/>
        </p:spPr>
        <p:txBody>
          <a:bodyPr wrap="square" rtlCol="0">
            <a:spAutoFit/>
          </a:bodyPr>
          <a:lstStyle/>
          <a:p>
            <a:r>
              <a:rPr kumimoji="1" lang="en-US" altLang="ja-JP" sz="1000"/>
              <a:t>PR</a:t>
            </a:r>
            <a:r>
              <a:rPr kumimoji="1" lang="ja-JP" altLang="en-US" sz="1000"/>
              <a:t>・発信</a:t>
            </a:r>
          </a:p>
        </p:txBody>
      </p:sp>
      <p:sp>
        <p:nvSpPr>
          <p:cNvPr id="48" name="四角形: 角を丸くする 47">
            <a:extLst>
              <a:ext uri="{FF2B5EF4-FFF2-40B4-BE49-F238E27FC236}">
                <a16:creationId xmlns:a16="http://schemas.microsoft.com/office/drawing/2014/main" id="{1797B23F-522B-0EDE-708D-77B0942EA96D}"/>
              </a:ext>
            </a:extLst>
          </p:cNvPr>
          <p:cNvSpPr/>
          <p:nvPr/>
        </p:nvSpPr>
        <p:spPr>
          <a:xfrm>
            <a:off x="6195684" y="5865102"/>
            <a:ext cx="2014758" cy="38404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rPr>
              <a:t>●市自治会連合会</a:t>
            </a:r>
          </a:p>
        </p:txBody>
      </p:sp>
      <p:sp>
        <p:nvSpPr>
          <p:cNvPr id="49" name="四角形: 角を丸くする 48">
            <a:extLst>
              <a:ext uri="{FF2B5EF4-FFF2-40B4-BE49-F238E27FC236}">
                <a16:creationId xmlns:a16="http://schemas.microsoft.com/office/drawing/2014/main" id="{D429E3D7-B13D-74BB-4FC1-18C671486E20}"/>
              </a:ext>
            </a:extLst>
          </p:cNvPr>
          <p:cNvSpPr/>
          <p:nvPr/>
        </p:nvSpPr>
        <p:spPr>
          <a:xfrm>
            <a:off x="4912873" y="5215249"/>
            <a:ext cx="1439302" cy="38404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a:solidFill>
                  <a:schemeClr val="tx1"/>
                </a:solidFill>
              </a:rPr>
              <a:t>JA</a:t>
            </a:r>
            <a:r>
              <a:rPr kumimoji="1" lang="ja-JP" altLang="en-US" sz="1200">
                <a:solidFill>
                  <a:schemeClr val="tx1"/>
                </a:solidFill>
              </a:rPr>
              <a:t>●●▼▼支部</a:t>
            </a:r>
          </a:p>
        </p:txBody>
      </p:sp>
      <p:cxnSp>
        <p:nvCxnSpPr>
          <p:cNvPr id="50" name="直線矢印コネクタ 49">
            <a:extLst>
              <a:ext uri="{FF2B5EF4-FFF2-40B4-BE49-F238E27FC236}">
                <a16:creationId xmlns:a16="http://schemas.microsoft.com/office/drawing/2014/main" id="{234F2DDF-3254-387B-E77D-2ECAAB6A8CB8}"/>
              </a:ext>
            </a:extLst>
          </p:cNvPr>
          <p:cNvCxnSpPr>
            <a:cxnSpLocks/>
          </p:cNvCxnSpPr>
          <p:nvPr/>
        </p:nvCxnSpPr>
        <p:spPr>
          <a:xfrm>
            <a:off x="3962330" y="5935555"/>
            <a:ext cx="108590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四角形: 角を丸くする 52">
            <a:extLst>
              <a:ext uri="{FF2B5EF4-FFF2-40B4-BE49-F238E27FC236}">
                <a16:creationId xmlns:a16="http://schemas.microsoft.com/office/drawing/2014/main" id="{89A2F53F-A45E-D235-0F94-770E71A2A2AB}"/>
              </a:ext>
            </a:extLst>
          </p:cNvPr>
          <p:cNvSpPr/>
          <p:nvPr/>
        </p:nvSpPr>
        <p:spPr>
          <a:xfrm>
            <a:off x="5082786" y="5711986"/>
            <a:ext cx="844745" cy="38404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rPr>
              <a:t>農家</a:t>
            </a:r>
          </a:p>
        </p:txBody>
      </p:sp>
      <p:cxnSp>
        <p:nvCxnSpPr>
          <p:cNvPr id="54" name="直線矢印コネクタ 53">
            <a:extLst>
              <a:ext uri="{FF2B5EF4-FFF2-40B4-BE49-F238E27FC236}">
                <a16:creationId xmlns:a16="http://schemas.microsoft.com/office/drawing/2014/main" id="{13F7EC1B-59E4-C25F-1912-0701D8C40D71}"/>
              </a:ext>
            </a:extLst>
          </p:cNvPr>
          <p:cNvCxnSpPr>
            <a:cxnSpLocks/>
          </p:cNvCxnSpPr>
          <p:nvPr/>
        </p:nvCxnSpPr>
        <p:spPr>
          <a:xfrm>
            <a:off x="3956364" y="6168977"/>
            <a:ext cx="222806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6" name="直線矢印コネクタ 55">
            <a:extLst>
              <a:ext uri="{FF2B5EF4-FFF2-40B4-BE49-F238E27FC236}">
                <a16:creationId xmlns:a16="http://schemas.microsoft.com/office/drawing/2014/main" id="{D65BB318-0374-A2D8-5F31-6EB614AC8385}"/>
              </a:ext>
            </a:extLst>
          </p:cNvPr>
          <p:cNvCxnSpPr/>
          <p:nvPr/>
        </p:nvCxnSpPr>
        <p:spPr>
          <a:xfrm>
            <a:off x="8108319" y="4443572"/>
            <a:ext cx="0" cy="139757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7" name="テキスト ボックス 56">
            <a:extLst>
              <a:ext uri="{FF2B5EF4-FFF2-40B4-BE49-F238E27FC236}">
                <a16:creationId xmlns:a16="http://schemas.microsoft.com/office/drawing/2014/main" id="{4B36D87F-BF9E-A5B2-15FF-7EC548822188}"/>
              </a:ext>
            </a:extLst>
          </p:cNvPr>
          <p:cNvSpPr txBox="1"/>
          <p:nvPr/>
        </p:nvSpPr>
        <p:spPr>
          <a:xfrm>
            <a:off x="8063731" y="5055363"/>
            <a:ext cx="771350" cy="400110"/>
          </a:xfrm>
          <a:prstGeom prst="rect">
            <a:avLst/>
          </a:prstGeom>
          <a:noFill/>
        </p:spPr>
        <p:txBody>
          <a:bodyPr wrap="square" rtlCol="0">
            <a:spAutoFit/>
          </a:bodyPr>
          <a:lstStyle/>
          <a:p>
            <a:r>
              <a:rPr kumimoji="1" lang="ja-JP" altLang="en-US" sz="1000"/>
              <a:t>協力</a:t>
            </a:r>
            <a:endParaRPr kumimoji="1" lang="en-US" altLang="ja-JP" sz="1000"/>
          </a:p>
          <a:p>
            <a:r>
              <a:rPr kumimoji="1" lang="ja-JP" altLang="en-US" sz="1000"/>
              <a:t>打診</a:t>
            </a:r>
          </a:p>
        </p:txBody>
      </p:sp>
      <p:grpSp>
        <p:nvGrpSpPr>
          <p:cNvPr id="58" name="グループ化 57">
            <a:extLst>
              <a:ext uri="{FF2B5EF4-FFF2-40B4-BE49-F238E27FC236}">
                <a16:creationId xmlns:a16="http://schemas.microsoft.com/office/drawing/2014/main" id="{E4622DA0-8021-6CFE-3D84-D516BDC7B365}"/>
              </a:ext>
            </a:extLst>
          </p:cNvPr>
          <p:cNvGrpSpPr/>
          <p:nvPr/>
        </p:nvGrpSpPr>
        <p:grpSpPr>
          <a:xfrm>
            <a:off x="4478693" y="4455725"/>
            <a:ext cx="433617" cy="943007"/>
            <a:chOff x="5353430" y="4038336"/>
            <a:chExt cx="208167" cy="332514"/>
          </a:xfrm>
        </p:grpSpPr>
        <p:cxnSp>
          <p:nvCxnSpPr>
            <p:cNvPr id="59" name="直線コネクタ 58">
              <a:extLst>
                <a:ext uri="{FF2B5EF4-FFF2-40B4-BE49-F238E27FC236}">
                  <a16:creationId xmlns:a16="http://schemas.microsoft.com/office/drawing/2014/main" id="{16E85807-475B-55EE-A909-78093C56E66C}"/>
                </a:ext>
              </a:extLst>
            </p:cNvPr>
            <p:cNvCxnSpPr>
              <a:cxnSpLocks/>
            </p:cNvCxnSpPr>
            <p:nvPr/>
          </p:nvCxnSpPr>
          <p:spPr>
            <a:xfrm>
              <a:off x="5353430" y="4038336"/>
              <a:ext cx="0" cy="3325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4287D9FA-40B9-F852-B74B-1C1A40DB585E}"/>
                </a:ext>
              </a:extLst>
            </p:cNvPr>
            <p:cNvCxnSpPr>
              <a:cxnSpLocks/>
            </p:cNvCxnSpPr>
            <p:nvPr/>
          </p:nvCxnSpPr>
          <p:spPr>
            <a:xfrm>
              <a:off x="5353430" y="4363032"/>
              <a:ext cx="20816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1" name="テキスト ボックス 60">
            <a:extLst>
              <a:ext uri="{FF2B5EF4-FFF2-40B4-BE49-F238E27FC236}">
                <a16:creationId xmlns:a16="http://schemas.microsoft.com/office/drawing/2014/main" id="{7D8CE083-5698-9E56-D31A-F4682F99E0C0}"/>
              </a:ext>
            </a:extLst>
          </p:cNvPr>
          <p:cNvSpPr txBox="1"/>
          <p:nvPr/>
        </p:nvSpPr>
        <p:spPr>
          <a:xfrm>
            <a:off x="4087537" y="4791408"/>
            <a:ext cx="443483" cy="400110"/>
          </a:xfrm>
          <a:prstGeom prst="rect">
            <a:avLst/>
          </a:prstGeom>
          <a:noFill/>
        </p:spPr>
        <p:txBody>
          <a:bodyPr wrap="square" rtlCol="0">
            <a:spAutoFit/>
          </a:bodyPr>
          <a:lstStyle/>
          <a:p>
            <a:r>
              <a:rPr kumimoji="1" lang="ja-JP" altLang="en-US" sz="1000"/>
              <a:t>協力連携</a:t>
            </a:r>
          </a:p>
        </p:txBody>
      </p:sp>
      <p:cxnSp>
        <p:nvCxnSpPr>
          <p:cNvPr id="63" name="直線コネクタ 62">
            <a:extLst>
              <a:ext uri="{FF2B5EF4-FFF2-40B4-BE49-F238E27FC236}">
                <a16:creationId xmlns:a16="http://schemas.microsoft.com/office/drawing/2014/main" id="{4C8F61AF-2D83-B5DF-8FA3-3728ECD23607}"/>
              </a:ext>
            </a:extLst>
          </p:cNvPr>
          <p:cNvCxnSpPr>
            <a:cxnSpLocks/>
            <a:stCxn id="25" idx="3"/>
          </p:cNvCxnSpPr>
          <p:nvPr/>
        </p:nvCxnSpPr>
        <p:spPr>
          <a:xfrm>
            <a:off x="2661811" y="5241304"/>
            <a:ext cx="667423" cy="165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6464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3E9911-1B54-F7A1-56C9-40D8B286627F}"/>
              </a:ext>
            </a:extLst>
          </p:cNvPr>
          <p:cNvSpPr>
            <a:spLocks noGrp="1"/>
          </p:cNvSpPr>
          <p:nvPr>
            <p:ph type="title"/>
          </p:nvPr>
        </p:nvSpPr>
        <p:spPr>
          <a:xfrm>
            <a:off x="628650" y="365126"/>
            <a:ext cx="7886700" cy="900000"/>
          </a:xfrm>
        </p:spPr>
        <p:txBody>
          <a:bodyPr>
            <a:normAutofit/>
          </a:bodyPr>
          <a:lstStyle/>
          <a:p>
            <a:r>
              <a:rPr lang="ja-JP" altLang="en-US" sz="3600">
                <a:latin typeface="BIZ UDPゴシック" panose="020B0400000000000000" pitchFamily="50" charset="-128"/>
                <a:ea typeface="BIZ UDPゴシック" panose="020B0400000000000000" pitchFamily="50" charset="-128"/>
              </a:rPr>
              <a:t>５．自立・自走化に向けた計画</a:t>
            </a:r>
            <a:endParaRPr kumimoji="1" lang="ja-JP" altLang="en-US" sz="3600">
              <a:latin typeface="BIZ UDPゴシック" panose="020B0400000000000000" pitchFamily="50" charset="-128"/>
              <a:ea typeface="BIZ UDP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D3B12400-345E-ACD9-CDFB-55FDC53A45C6}"/>
              </a:ext>
            </a:extLst>
          </p:cNvPr>
          <p:cNvSpPr>
            <a:spLocks noGrp="1"/>
          </p:cNvSpPr>
          <p:nvPr>
            <p:ph type="sldNum" sz="quarter" idx="12"/>
          </p:nvPr>
        </p:nvSpPr>
        <p:spPr/>
        <p:txBody>
          <a:bodyPr/>
          <a:lstStyle/>
          <a:p>
            <a:fld id="{E961FDAF-81F2-4C27-A63B-43C683B781A8}" type="slidenum">
              <a:rPr kumimoji="1" lang="ja-JP" altLang="en-US" smtClean="0"/>
              <a:t>9</a:t>
            </a:fld>
            <a:endParaRPr kumimoji="1" lang="ja-JP" altLang="en-US"/>
          </a:p>
        </p:txBody>
      </p:sp>
      <p:sp>
        <p:nvSpPr>
          <p:cNvPr id="5" name="コンテンツ プレースホルダー 2">
            <a:extLst>
              <a:ext uri="{FF2B5EF4-FFF2-40B4-BE49-F238E27FC236}">
                <a16:creationId xmlns:a16="http://schemas.microsoft.com/office/drawing/2014/main" id="{0DF56C5E-D0DB-628A-86E4-788F8E7B2C37}"/>
              </a:ext>
            </a:extLst>
          </p:cNvPr>
          <p:cNvSpPr txBox="1">
            <a:spLocks/>
          </p:cNvSpPr>
          <p:nvPr/>
        </p:nvSpPr>
        <p:spPr>
          <a:xfrm>
            <a:off x="612000" y="1912940"/>
            <a:ext cx="7920000" cy="2002418"/>
          </a:xfrm>
          <a:prstGeom prst="rect">
            <a:avLst/>
          </a:prstGeom>
          <a:ln w="19050">
            <a:solidFill>
              <a:schemeClr val="accent3">
                <a:lumMod val="60000"/>
                <a:lumOff val="40000"/>
              </a:schemeClr>
            </a:solidFill>
          </a:ln>
        </p:spPr>
        <p:txBody>
          <a:bodyPr vert="horz" lIns="91440" tIns="180000" rIns="91440" bIns="18000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buNone/>
            </a:pPr>
            <a:r>
              <a:rPr lang="ja-JP" altLang="en-US" sz="1200"/>
              <a:t>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a:t>
            </a:r>
            <a:endParaRPr lang="en-US" altLang="ja-JP" sz="1200"/>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0" lang="ja-JP" altLang="en-US" sz="1200" b="0" i="0" u="none"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自走・自立化のシナリオ及び他地域への展開可能性についても具体的に記載すること。</a:t>
            </a:r>
            <a:endParaRPr kumimoji="0" lang="en-US" altLang="ja-JP" sz="1200" b="0" i="0" u="none"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p:txBody>
      </p:sp>
      <p:cxnSp>
        <p:nvCxnSpPr>
          <p:cNvPr id="9" name="直線コネクタ 8">
            <a:extLst>
              <a:ext uri="{FF2B5EF4-FFF2-40B4-BE49-F238E27FC236}">
                <a16:creationId xmlns:a16="http://schemas.microsoft.com/office/drawing/2014/main" id="{B4B26CFE-9862-234E-F25A-D67ECC5BB86A}"/>
              </a:ext>
            </a:extLst>
          </p:cNvPr>
          <p:cNvCxnSpPr>
            <a:cxnSpLocks/>
          </p:cNvCxnSpPr>
          <p:nvPr/>
        </p:nvCxnSpPr>
        <p:spPr>
          <a:xfrm>
            <a:off x="628650" y="1304925"/>
            <a:ext cx="78867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8" name="表 4">
            <a:extLst>
              <a:ext uri="{FF2B5EF4-FFF2-40B4-BE49-F238E27FC236}">
                <a16:creationId xmlns:a16="http://schemas.microsoft.com/office/drawing/2014/main" id="{D5C710D2-4D04-EEC5-E2F7-0C24CCD94B0F}"/>
              </a:ext>
            </a:extLst>
          </p:cNvPr>
          <p:cNvGraphicFramePr>
            <a:graphicFrameLocks/>
          </p:cNvGraphicFramePr>
          <p:nvPr>
            <p:extLst>
              <p:ext uri="{D42A27DB-BD31-4B8C-83A1-F6EECF244321}">
                <p14:modId xmlns:p14="http://schemas.microsoft.com/office/powerpoint/2010/main" val="559880624"/>
              </p:ext>
            </p:extLst>
          </p:nvPr>
        </p:nvGraphicFramePr>
        <p:xfrm>
          <a:off x="574402" y="4689203"/>
          <a:ext cx="7969523" cy="1746677"/>
        </p:xfrm>
        <a:graphic>
          <a:graphicData uri="http://schemas.openxmlformats.org/drawingml/2006/table">
            <a:tbl>
              <a:tblPr firstRow="1" bandRow="1">
                <a:tableStyleId>{5C22544A-7EE6-4342-B048-85BDC9FD1C3A}</a:tableStyleId>
              </a:tblPr>
              <a:tblGrid>
                <a:gridCol w="360000">
                  <a:extLst>
                    <a:ext uri="{9D8B030D-6E8A-4147-A177-3AD203B41FA5}">
                      <a16:colId xmlns:a16="http://schemas.microsoft.com/office/drawing/2014/main" val="4275337492"/>
                    </a:ext>
                  </a:extLst>
                </a:gridCol>
                <a:gridCol w="3294698">
                  <a:extLst>
                    <a:ext uri="{9D8B030D-6E8A-4147-A177-3AD203B41FA5}">
                      <a16:colId xmlns:a16="http://schemas.microsoft.com/office/drawing/2014/main" val="1786377346"/>
                    </a:ext>
                  </a:extLst>
                </a:gridCol>
                <a:gridCol w="1438275">
                  <a:extLst>
                    <a:ext uri="{9D8B030D-6E8A-4147-A177-3AD203B41FA5}">
                      <a16:colId xmlns:a16="http://schemas.microsoft.com/office/drawing/2014/main" val="4184518330"/>
                    </a:ext>
                  </a:extLst>
                </a:gridCol>
                <a:gridCol w="1438275">
                  <a:extLst>
                    <a:ext uri="{9D8B030D-6E8A-4147-A177-3AD203B41FA5}">
                      <a16:colId xmlns:a16="http://schemas.microsoft.com/office/drawing/2014/main" val="180302129"/>
                    </a:ext>
                  </a:extLst>
                </a:gridCol>
                <a:gridCol w="1438275">
                  <a:extLst>
                    <a:ext uri="{9D8B030D-6E8A-4147-A177-3AD203B41FA5}">
                      <a16:colId xmlns:a16="http://schemas.microsoft.com/office/drawing/2014/main" val="674088170"/>
                    </a:ext>
                  </a:extLst>
                </a:gridCol>
              </a:tblGrid>
              <a:tr h="311704">
                <a:tc>
                  <a:txBody>
                    <a:bodyPr/>
                    <a:lstStyle/>
                    <a:p>
                      <a:pPr marL="0" algn="ctr" defTabSz="914400" rtl="0" eaLnBrk="1" latinLnBrk="0" hangingPunct="1">
                        <a:lnSpc>
                          <a:spcPts val="2100"/>
                        </a:lnSpc>
                      </a:pPr>
                      <a:endParaRPr kumimoji="1" lang="ja-JP" altLang="en-US" sz="1200" b="0" kern="1200">
                        <a:solidFill>
                          <a:schemeClr val="tx1"/>
                        </a:solidFill>
                        <a:latin typeface="+mn-ea"/>
                        <a:ea typeface="+mn-ea"/>
                        <a:cs typeface="+mn-cs"/>
                      </a:endParaRPr>
                    </a:p>
                  </a:txBody>
                  <a:tcPr marL="94857" marR="94857" marT="47429" marB="474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ts val="2100"/>
                        </a:lnSpc>
                      </a:pPr>
                      <a:r>
                        <a:rPr kumimoji="1" lang="ja-JP" altLang="en-US" sz="1200" b="0">
                          <a:solidFill>
                            <a:schemeClr val="tx1"/>
                          </a:solidFill>
                          <a:latin typeface="+mn-ea"/>
                          <a:ea typeface="+mn-ea"/>
                        </a:rPr>
                        <a:t>費目</a:t>
                      </a:r>
                    </a:p>
                  </a:txBody>
                  <a:tcPr marL="94857" marR="94857" marT="47429" marB="474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ts val="2100"/>
                        </a:lnSpc>
                      </a:pPr>
                      <a:r>
                        <a:rPr kumimoji="1" lang="en-US" altLang="ja-JP" sz="1200" b="0">
                          <a:solidFill>
                            <a:schemeClr val="tx1"/>
                          </a:solidFill>
                          <a:latin typeface="+mn-ea"/>
                          <a:ea typeface="+mn-ea"/>
                        </a:rPr>
                        <a:t>R9</a:t>
                      </a:r>
                      <a:endParaRPr kumimoji="1" lang="ja-JP" altLang="en-US" sz="1200" b="0">
                        <a:solidFill>
                          <a:schemeClr val="tx1"/>
                        </a:solidFill>
                        <a:latin typeface="+mn-ea"/>
                        <a:ea typeface="+mn-ea"/>
                      </a:endParaRPr>
                    </a:p>
                  </a:txBody>
                  <a:tcPr marL="94857" marR="94857" marT="47429" marB="47429"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ts val="2100"/>
                        </a:lnSpc>
                      </a:pPr>
                      <a:r>
                        <a:rPr kumimoji="1" lang="en-US" altLang="ja-JP" sz="1200" b="0">
                          <a:solidFill>
                            <a:schemeClr val="tx1"/>
                          </a:solidFill>
                          <a:latin typeface="+mn-ea"/>
                          <a:ea typeface="+mn-ea"/>
                        </a:rPr>
                        <a:t>R10</a:t>
                      </a:r>
                      <a:endParaRPr kumimoji="1" lang="ja-JP" altLang="en-US" sz="1200" b="0">
                        <a:solidFill>
                          <a:schemeClr val="tx1"/>
                        </a:solidFill>
                        <a:latin typeface="+mn-ea"/>
                        <a:ea typeface="+mn-ea"/>
                      </a:endParaRPr>
                    </a:p>
                  </a:txBody>
                  <a:tcPr marL="94857" marR="94857" marT="47429" marB="4742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ts val="2100"/>
                        </a:lnSpc>
                      </a:pPr>
                      <a:r>
                        <a:rPr kumimoji="1" lang="en-US" altLang="ja-JP" sz="1200" b="0">
                          <a:solidFill>
                            <a:schemeClr val="tx1"/>
                          </a:solidFill>
                          <a:latin typeface="+mn-ea"/>
                          <a:ea typeface="+mn-ea"/>
                        </a:rPr>
                        <a:t>R11</a:t>
                      </a:r>
                      <a:endParaRPr kumimoji="1" lang="ja-JP" altLang="en-US" sz="1200" b="0">
                        <a:solidFill>
                          <a:schemeClr val="tx1"/>
                        </a:solidFill>
                        <a:latin typeface="+mn-ea"/>
                        <a:ea typeface="+mn-ea"/>
                      </a:endParaRPr>
                    </a:p>
                  </a:txBody>
                  <a:tcPr marL="94857" marR="94857" marT="47429" marB="4742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62721095"/>
                  </a:ext>
                </a:extLst>
              </a:tr>
              <a:tr h="352217">
                <a:tc rowSpan="2">
                  <a:txBody>
                    <a:bodyPr/>
                    <a:lstStyle/>
                    <a:p>
                      <a:pPr marL="0" algn="ctr" defTabSz="914400" rtl="0" eaLnBrk="1" latinLnBrk="0" hangingPunct="1">
                        <a:lnSpc>
                          <a:spcPts val="2100"/>
                        </a:lnSpc>
                      </a:pPr>
                      <a:r>
                        <a:rPr kumimoji="1" lang="ja-JP" altLang="en-US" sz="1200" b="0" kern="1200">
                          <a:solidFill>
                            <a:schemeClr val="tx1"/>
                          </a:solidFill>
                          <a:latin typeface="+mn-ea"/>
                          <a:ea typeface="+mn-ea"/>
                          <a:cs typeface="+mn-cs"/>
                        </a:rPr>
                        <a:t>支出</a:t>
                      </a:r>
                    </a:p>
                  </a:txBody>
                  <a:tcPr marL="94857" marR="94857" marT="47429" marB="47429"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r>
                        <a:rPr kumimoji="1" lang="ja-JP" altLang="en-US" sz="1200" b="0">
                          <a:solidFill>
                            <a:schemeClr val="tx1"/>
                          </a:solidFill>
                          <a:latin typeface="+mn-ea"/>
                          <a:ea typeface="+mn-ea"/>
                        </a:rPr>
                        <a:t>〇〇〇〇（主な支出費目）</a:t>
                      </a:r>
                    </a:p>
                  </a:txBody>
                  <a:tcPr marL="94857" marR="94857" marT="47429" marB="474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200" b="0">
                          <a:solidFill>
                            <a:schemeClr val="tx1"/>
                          </a:solidFill>
                          <a:latin typeface="+mn-ea"/>
                          <a:ea typeface="+mn-ea"/>
                        </a:rPr>
                        <a:t>　　　円</a:t>
                      </a:r>
                    </a:p>
                  </a:txBody>
                  <a:tcPr marL="94857" marR="94857" marT="47429" marB="47429"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n-ea"/>
                          <a:ea typeface="+mn-ea"/>
                        </a:rPr>
                        <a:t>　　　円</a:t>
                      </a:r>
                    </a:p>
                  </a:txBody>
                  <a:tcPr marL="94857" marR="94857" marT="47429" marB="4742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n-ea"/>
                          <a:ea typeface="+mn-ea"/>
                        </a:rPr>
                        <a:t>　　　円</a:t>
                      </a:r>
                    </a:p>
                  </a:txBody>
                  <a:tcPr marL="94857" marR="94857" marT="47429" marB="4742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12176380"/>
                  </a:ext>
                </a:extLst>
              </a:tr>
              <a:tr h="352217">
                <a:tc vMerge="1">
                  <a:txBody>
                    <a:bodyPr/>
                    <a:lstStyle/>
                    <a:p>
                      <a:pPr algn="ctr"/>
                      <a:endParaRPr kumimoji="1" lang="ja-JP" altLang="en-US" sz="3300" b="0">
                        <a:solidFill>
                          <a:schemeClr val="tx1"/>
                        </a:solidFill>
                      </a:endParaRPr>
                    </a:p>
                  </a:txBody>
                  <a:tcPr marL="125730" marR="125730" marT="62865" marB="628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kumimoji="1" lang="ja-JP" altLang="en-US" sz="1200" b="0">
                          <a:solidFill>
                            <a:schemeClr val="tx1"/>
                          </a:solidFill>
                          <a:latin typeface="+mn-ea"/>
                          <a:ea typeface="+mn-ea"/>
                        </a:rPr>
                        <a:t>〇〇〇〇（主な支出費目）</a:t>
                      </a:r>
                    </a:p>
                  </a:txBody>
                  <a:tcPr marL="94857" marR="94857" marT="47429" marB="474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sz="1200" b="0">
                          <a:solidFill>
                            <a:schemeClr val="tx1"/>
                          </a:solidFill>
                          <a:latin typeface="+mn-ea"/>
                          <a:ea typeface="+mn-ea"/>
                        </a:rPr>
                        <a:t>　　　円</a:t>
                      </a:r>
                    </a:p>
                  </a:txBody>
                  <a:tcPr marL="94857" marR="94857" marT="47429" marB="47429"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sz="1200" b="0">
                          <a:solidFill>
                            <a:schemeClr val="tx1"/>
                          </a:solidFill>
                          <a:latin typeface="+mn-ea"/>
                          <a:ea typeface="+mn-ea"/>
                        </a:rPr>
                        <a:t>　　　円</a:t>
                      </a:r>
                    </a:p>
                  </a:txBody>
                  <a:tcPr marL="94857" marR="94857" marT="47429" marB="4742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sz="1200" b="0">
                          <a:solidFill>
                            <a:schemeClr val="tx1"/>
                          </a:solidFill>
                          <a:latin typeface="+mn-ea"/>
                          <a:ea typeface="+mn-ea"/>
                        </a:rPr>
                        <a:t>　　　円</a:t>
                      </a:r>
                    </a:p>
                  </a:txBody>
                  <a:tcPr marL="94857" marR="94857" marT="47429" marB="4742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6625496"/>
                  </a:ext>
                </a:extLst>
              </a:tr>
              <a:tr h="352217">
                <a:tc rowSpan="2">
                  <a:txBody>
                    <a:bodyPr/>
                    <a:lstStyle/>
                    <a:p>
                      <a:pPr marL="0" algn="ctr" defTabSz="914400" rtl="0" eaLnBrk="1" latinLnBrk="0" hangingPunct="1">
                        <a:lnSpc>
                          <a:spcPts val="2100"/>
                        </a:lnSpc>
                      </a:pPr>
                      <a:r>
                        <a:rPr kumimoji="1" lang="ja-JP" altLang="en-US" sz="1200" b="0" kern="1200">
                          <a:solidFill>
                            <a:schemeClr val="tx1"/>
                          </a:solidFill>
                          <a:latin typeface="+mn-ea"/>
                          <a:ea typeface="+mn-ea"/>
                          <a:cs typeface="+mn-cs"/>
                        </a:rPr>
                        <a:t>収入</a:t>
                      </a:r>
                    </a:p>
                  </a:txBody>
                  <a:tcPr marL="125730" marR="125730" marT="62865" marB="62865"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r>
                        <a:rPr kumimoji="1" lang="ja-JP" altLang="en-US" sz="1200" b="0">
                          <a:solidFill>
                            <a:schemeClr val="tx1"/>
                          </a:solidFill>
                          <a:latin typeface="+mn-ea"/>
                          <a:ea typeface="+mn-ea"/>
                        </a:rPr>
                        <a:t>〇〇〇〇（主な収入費目）</a:t>
                      </a:r>
                    </a:p>
                  </a:txBody>
                  <a:tcPr marL="94857" marR="94857" marT="47429" marB="474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200" b="0">
                          <a:solidFill>
                            <a:schemeClr val="tx1"/>
                          </a:solidFill>
                          <a:latin typeface="+mn-ea"/>
                          <a:ea typeface="+mn-ea"/>
                        </a:rPr>
                        <a:t>　　　円</a:t>
                      </a:r>
                    </a:p>
                  </a:txBody>
                  <a:tcPr marL="94857" marR="94857" marT="47429" marB="47429"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200" b="0">
                          <a:solidFill>
                            <a:schemeClr val="tx1"/>
                          </a:solidFill>
                          <a:latin typeface="+mn-ea"/>
                          <a:ea typeface="+mn-ea"/>
                        </a:rPr>
                        <a:t>　　　円</a:t>
                      </a:r>
                    </a:p>
                  </a:txBody>
                  <a:tcPr marL="94857" marR="94857" marT="47429" marB="4742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200" b="0">
                          <a:solidFill>
                            <a:schemeClr val="tx1"/>
                          </a:solidFill>
                          <a:latin typeface="+mn-ea"/>
                          <a:ea typeface="+mn-ea"/>
                        </a:rPr>
                        <a:t>　　　円</a:t>
                      </a:r>
                    </a:p>
                  </a:txBody>
                  <a:tcPr marL="94857" marR="94857" marT="47429" marB="4742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98776570"/>
                  </a:ext>
                </a:extLst>
              </a:tr>
              <a:tr h="352217">
                <a:tc vMerge="1">
                  <a:txBody>
                    <a:bodyPr/>
                    <a:lstStyle/>
                    <a:p>
                      <a:pPr algn="ctr"/>
                      <a:endParaRPr kumimoji="1" lang="ja-JP" altLang="en-US" sz="3300" b="0">
                        <a:solidFill>
                          <a:schemeClr val="tx1"/>
                        </a:solidFill>
                      </a:endParaRPr>
                    </a:p>
                  </a:txBody>
                  <a:tcPr marL="125730" marR="125730" marT="62865" marB="628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kumimoji="1" lang="ja-JP" altLang="en-US" sz="1200" b="0">
                          <a:solidFill>
                            <a:schemeClr val="tx1"/>
                          </a:solidFill>
                          <a:latin typeface="+mn-ea"/>
                          <a:ea typeface="+mn-ea"/>
                        </a:rPr>
                        <a:t>〇〇〇〇（主な収入費目）</a:t>
                      </a:r>
                    </a:p>
                  </a:txBody>
                  <a:tcPr marL="94857" marR="94857" marT="47429" marB="474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sz="1200" b="0">
                          <a:solidFill>
                            <a:schemeClr val="tx1"/>
                          </a:solidFill>
                          <a:latin typeface="+mn-ea"/>
                          <a:ea typeface="+mn-ea"/>
                        </a:rPr>
                        <a:t>　　　円</a:t>
                      </a:r>
                    </a:p>
                  </a:txBody>
                  <a:tcPr marL="94857" marR="94857" marT="47429" marB="47429"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sz="1200" b="0">
                          <a:solidFill>
                            <a:schemeClr val="tx1"/>
                          </a:solidFill>
                          <a:latin typeface="+mn-ea"/>
                          <a:ea typeface="+mn-ea"/>
                        </a:rPr>
                        <a:t>　　　円</a:t>
                      </a:r>
                    </a:p>
                  </a:txBody>
                  <a:tcPr marL="94857" marR="94857" marT="47429" marB="4742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sz="1200" b="0">
                          <a:solidFill>
                            <a:schemeClr val="tx1"/>
                          </a:solidFill>
                          <a:latin typeface="+mn-ea"/>
                          <a:ea typeface="+mn-ea"/>
                        </a:rPr>
                        <a:t>　　　円</a:t>
                      </a:r>
                    </a:p>
                  </a:txBody>
                  <a:tcPr marL="94857" marR="94857" marT="47429" marB="4742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794082"/>
                  </a:ext>
                </a:extLst>
              </a:tr>
            </a:tbl>
          </a:graphicData>
        </a:graphic>
      </p:graphicFrame>
      <p:sp>
        <p:nvSpPr>
          <p:cNvPr id="10" name="テキスト ボックス 9"/>
          <p:cNvSpPr txBox="1"/>
          <p:nvPr/>
        </p:nvSpPr>
        <p:spPr>
          <a:xfrm>
            <a:off x="612000" y="4200955"/>
            <a:ext cx="2723823" cy="369332"/>
          </a:xfrm>
          <a:prstGeom prst="rect">
            <a:avLst/>
          </a:prstGeom>
          <a:noFill/>
        </p:spPr>
        <p:txBody>
          <a:bodyPr wrap="none" rtlCol="0">
            <a:spAutoFit/>
          </a:bodyPr>
          <a:lstStyle/>
          <a:p>
            <a:r>
              <a:rPr lang="ja-JP" altLang="en-US"/>
              <a:t>②次年度以降の収支計画</a:t>
            </a:r>
            <a:endParaRPr lang="en-US" altLang="ja-JP" sz="2800"/>
          </a:p>
        </p:txBody>
      </p:sp>
      <p:sp>
        <p:nvSpPr>
          <p:cNvPr id="11" name="テキスト ボックス 10"/>
          <p:cNvSpPr txBox="1"/>
          <p:nvPr/>
        </p:nvSpPr>
        <p:spPr>
          <a:xfrm>
            <a:off x="612000" y="1542034"/>
            <a:ext cx="2723823" cy="369332"/>
          </a:xfrm>
          <a:prstGeom prst="rect">
            <a:avLst/>
          </a:prstGeom>
          <a:noFill/>
        </p:spPr>
        <p:txBody>
          <a:bodyPr wrap="none" rtlCol="0">
            <a:spAutoFit/>
          </a:bodyPr>
          <a:lstStyle/>
          <a:p>
            <a:r>
              <a:rPr lang="ja-JP" altLang="en-US"/>
              <a:t>①次年度以降の事業展開</a:t>
            </a:r>
            <a:endParaRPr kumimoji="1" lang="ja-JP" altLang="en-US"/>
          </a:p>
        </p:txBody>
      </p:sp>
      <p:sp>
        <p:nvSpPr>
          <p:cNvPr id="12" name="テキスト ボックス 11"/>
          <p:cNvSpPr txBox="1"/>
          <p:nvPr/>
        </p:nvSpPr>
        <p:spPr>
          <a:xfrm>
            <a:off x="0" y="42006"/>
            <a:ext cx="4570482" cy="369332"/>
          </a:xfrm>
          <a:prstGeom prst="rect">
            <a:avLst/>
          </a:prstGeom>
          <a:noFill/>
        </p:spPr>
        <p:txBody>
          <a:bodyPr wrap="none" rtlCol="0">
            <a:spAutoFit/>
          </a:bodyPr>
          <a:lstStyle/>
          <a:p>
            <a:r>
              <a:rPr kumimoji="1" lang="en-US" altLang="ja-JP">
                <a:solidFill>
                  <a:srgbClr val="FF0000"/>
                </a:solidFill>
              </a:rPr>
              <a:t>※</a:t>
            </a:r>
            <a:r>
              <a:rPr kumimoji="1" lang="ja-JP" altLang="en-US">
                <a:solidFill>
                  <a:srgbClr val="FF0000"/>
                </a:solidFill>
              </a:rPr>
              <a:t>５．については１ページ以内とすること</a:t>
            </a:r>
          </a:p>
        </p:txBody>
      </p:sp>
      <p:sp>
        <p:nvSpPr>
          <p:cNvPr id="13" name="テキスト ボックス 12">
            <a:extLst>
              <a:ext uri="{FF2B5EF4-FFF2-40B4-BE49-F238E27FC236}">
                <a16:creationId xmlns:a16="http://schemas.microsoft.com/office/drawing/2014/main" id="{80EF1628-3344-D1CD-A198-F3682A121E80}"/>
              </a:ext>
            </a:extLst>
          </p:cNvPr>
          <p:cNvSpPr txBox="1"/>
          <p:nvPr/>
        </p:nvSpPr>
        <p:spPr>
          <a:xfrm>
            <a:off x="574402" y="6444477"/>
            <a:ext cx="7224892" cy="27699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lang="ja-JP" altLang="en-US" sz="1200">
                <a:solidFill>
                  <a:srgbClr val="FF0000"/>
                </a:solidFill>
                <a:latin typeface="Calibri" panose="020F0502020204030204"/>
                <a:ea typeface="游ゴシック" panose="020B0400000000000000" pitchFamily="50" charset="-128"/>
              </a:rPr>
              <a:t>支出・収入予定額については、推測根拠について「①次年度以降の事業展開」欄にて言及すること。</a:t>
            </a:r>
            <a:endParaRPr kumimoji="0" lang="en-US" altLang="ja-JP" sz="1200" b="0" i="0" u="none"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279815365"/>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45950c-8dec-4ade-860d-e051fcb9d3c7" xsi:nil="true"/>
    <lcf76f155ced4ddcb4097134ff3c332f xmlns="f0608609-678f-47d3-b497-ef0c9d19876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48FB791ED1131345BA97AC2B8A2A3999" ma:contentTypeVersion="13" ma:contentTypeDescription="新しいドキュメントを作成します。" ma:contentTypeScope="" ma:versionID="b752fab5bdb5f3a82d8ba5adf512def1">
  <xsd:schema xmlns:xsd="http://www.w3.org/2001/XMLSchema" xmlns:xs="http://www.w3.org/2001/XMLSchema" xmlns:p="http://schemas.microsoft.com/office/2006/metadata/properties" xmlns:ns2="f0608609-678f-47d3-b497-ef0c9d19876e" xmlns:ns3="fd45950c-8dec-4ade-860d-e051fcb9d3c7" targetNamespace="http://schemas.microsoft.com/office/2006/metadata/properties" ma:root="true" ma:fieldsID="1c00ff373fb3773950306aa13825026f" ns2:_="" ns3:_="">
    <xsd:import namespace="f0608609-678f-47d3-b497-ef0c9d19876e"/>
    <xsd:import namespace="fd45950c-8dec-4ade-860d-e051fcb9d3c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608609-678f-47d3-b497-ef0c9d19876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45950c-8dec-4ade-860d-e051fcb9d3c7"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271c3b57-48c0-434b-a69a-7aeecd706879}" ma:internalName="TaxCatchAll" ma:showField="CatchAllData" ma:web="fd45950c-8dec-4ade-860d-e051fcb9d3c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F01ED63-9A9E-4420-A2DC-A2200A393919}">
  <ds:schemaRefs>
    <ds:schemaRef ds:uri="f0608609-678f-47d3-b497-ef0c9d19876e"/>
    <ds:schemaRef ds:uri="fd45950c-8dec-4ade-860d-e051fcb9d3c7"/>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F72D73AE-F254-4BFF-92A4-023DDA26282D}">
  <ds:schemaRefs>
    <ds:schemaRef ds:uri="f0608609-678f-47d3-b497-ef0c9d19876e"/>
    <ds:schemaRef ds:uri="fd45950c-8dec-4ade-860d-e051fcb9d3c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DF56F17-CADC-48D0-983E-E9BFAF6B17F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8</TotalTime>
  <Words>1061</Words>
  <Application>Microsoft Office PowerPoint</Application>
  <PresentationFormat>画面に合わせる (4:3)</PresentationFormat>
  <Paragraphs>139</Paragraphs>
  <Slides>9</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9</vt:i4>
      </vt:variant>
    </vt:vector>
  </HeadingPairs>
  <TitlesOfParts>
    <vt:vector size="16" baseType="lpstr">
      <vt:lpstr>BIZ UDPゴシック</vt:lpstr>
      <vt:lpstr>Meiryo UI</vt:lpstr>
      <vt:lpstr>游ゴシック</vt:lpstr>
      <vt:lpstr>Arial</vt:lpstr>
      <vt:lpstr>Calibri</vt:lpstr>
      <vt:lpstr>Calibri Light</vt:lpstr>
      <vt:lpstr>Office Theme</vt:lpstr>
      <vt:lpstr>（事業名）</vt:lpstr>
      <vt:lpstr>１．取組テーマ、実施地域の概要等</vt:lpstr>
      <vt:lpstr>２．モデル事業の事業計画①</vt:lpstr>
      <vt:lpstr>２．モデル事業の事業計画②</vt:lpstr>
      <vt:lpstr>２．モデル事業の事業計画③</vt:lpstr>
      <vt:lpstr>２．モデル事業の事業計画④</vt:lpstr>
      <vt:lpstr>３．申請者の概要</vt:lpstr>
      <vt:lpstr>４．事業実施体制</vt:lpstr>
      <vt:lpstr>５．自立・自走化に向けた計画</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（事業名）</dc:title>
  <dc:creator>平田　知子</dc:creator>
  <cp:lastModifiedBy>岡崎 隆偉</cp:lastModifiedBy>
  <cp:revision>5</cp:revision>
  <cp:lastPrinted>2025-04-21T03:56:34Z</cp:lastPrinted>
  <dcterms:created xsi:type="dcterms:W3CDTF">2022-05-12T05:10:53Z</dcterms:created>
  <dcterms:modified xsi:type="dcterms:W3CDTF">2026-05-07T02:48:10Z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0x01010048FB791ED1131345BA97AC2B8A2A3999</vt:lpwstr>
  </property>
  <property fmtid="{D5CDD505-2E9C-101B-9397-08002B2CF9AE}" pid="3" name="MediaServiceImageTags">
    <vt:lpwstr/>
  </property>
</Properties>
</file>