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1"/>
  </p:notesMasterIdLst>
  <p:handoutMasterIdLst>
    <p:handoutMasterId r:id="rId12"/>
  </p:handoutMasterIdLst>
  <p:sldIdLst>
    <p:sldId id="256" r:id="rId2"/>
    <p:sldId id="259" r:id="rId3"/>
    <p:sldId id="260" r:id="rId4"/>
    <p:sldId id="261" r:id="rId5"/>
    <p:sldId id="267" r:id="rId6"/>
    <p:sldId id="262" r:id="rId7"/>
    <p:sldId id="263" r:id="rId8"/>
    <p:sldId id="266" r:id="rId9"/>
    <p:sldId id="264" r:id="rId10"/>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1C4137D-A55B-C3FF-F73E-B6E55F12D9D4}" name="大森 勇輝" initials="勇大" userId="S::2404_y_omori@landbrainscojp.onmicrosoft.com::405f7214-22a1-44e5-87f4-6148b570a6ab" providerId="AD"/>
  <p188:author id="{6A1D5CBB-5B86-0B83-1406-997117F8FC44}" name="吉戸　勝" initials="吉戸　勝" userId="S::LB127@landbrainscojp.onmicrosoft.com::ee089ffd-cde1-4d17-b481-4b1ba1c80196" providerId="AD"/>
  <p188:author id="{744446E5-03C5-C320-810D-B8166A565A57}" name="古波藏 契" initials="古波藏" userId="S::LB231@landbrainscojp.onmicrosoft.com::156e3b2a-052b-4270-9c0f-82d7058d12a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吉戸　勝"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59" d="100"/>
          <a:sy n="159" d="100"/>
        </p:scale>
        <p:origin x="1836" y="100"/>
      </p:cViewPr>
      <p:guideLst/>
    </p:cSldViewPr>
  </p:slideViewPr>
  <p:notesTextViewPr>
    <p:cViewPr>
      <p:scale>
        <a:sx n="1" d="1"/>
        <a:sy n="1" d="1"/>
      </p:scale>
      <p:origin x="0" y="0"/>
    </p:cViewPr>
  </p:notesTextViewPr>
  <p:notesViewPr>
    <p:cSldViewPr snapToGrid="0">
      <p:cViewPr varScale="1">
        <p:scale>
          <a:sx n="50" d="100"/>
          <a:sy n="50" d="100"/>
        </p:scale>
        <p:origin x="2708" y="5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和田 龍之介" userId="98b9f3f8-3473-4283-a8db-8abec4a9da69" providerId="ADAL" clId="{A4A31900-5263-4171-8152-9F34FE484D48}"/>
    <pc:docChg chg="modSld">
      <pc:chgData name="和田 龍之介" userId="98b9f3f8-3473-4283-a8db-8abec4a9da69" providerId="ADAL" clId="{A4A31900-5263-4171-8152-9F34FE484D48}" dt="2025-04-15T01:13:55.763" v="5" actId="20577"/>
      <pc:docMkLst>
        <pc:docMk/>
      </pc:docMkLst>
      <pc:sldChg chg="modSp mod">
        <pc:chgData name="和田 龍之介" userId="98b9f3f8-3473-4283-a8db-8abec4a9da69" providerId="ADAL" clId="{A4A31900-5263-4171-8152-9F34FE484D48}" dt="2025-04-15T01:13:55.763" v="5" actId="20577"/>
        <pc:sldMkLst>
          <pc:docMk/>
          <pc:sldMk cId="2279815365" sldId="264"/>
        </pc:sldMkLst>
        <pc:graphicFrameChg chg="modGraphic">
          <ac:chgData name="和田 龍之介" userId="98b9f3f8-3473-4283-a8db-8abec4a9da69" providerId="ADAL" clId="{A4A31900-5263-4171-8152-9F34FE484D48}" dt="2025-04-15T01:13:55.763" v="5" actId="20577"/>
          <ac:graphicFrameMkLst>
            <pc:docMk/>
            <pc:sldMk cId="2279815365" sldId="264"/>
            <ac:graphicFrameMk id="8" creationId="{D5C710D2-4D04-EEC5-E2F7-0C24CCD94B0F}"/>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8628257"/>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FA42C96A-4FBC-4CAF-A510-9946A41B4F12}" type="datetimeFigureOut">
              <a:rPr kumimoji="1" lang="ja-JP" altLang="en-US" smtClean="0"/>
              <a:t>2025/5/9</a:t>
            </a:fld>
            <a:endParaRPr kumimoji="1" lang="ja-JP" altLang="en-US"/>
          </a:p>
        </p:txBody>
      </p:sp>
      <p:sp>
        <p:nvSpPr>
          <p:cNvPr id="4" name="スライド イメージ プレースホルダー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B8C0EFEF-9AB4-4128-B3DD-BAD10F250F4C}" type="slidenum">
              <a:rPr kumimoji="1" lang="ja-JP" altLang="en-US" smtClean="0"/>
              <a:t>‹#›</a:t>
            </a:fld>
            <a:endParaRPr kumimoji="1" lang="ja-JP" altLang="en-US"/>
          </a:p>
        </p:txBody>
      </p:sp>
    </p:spTree>
    <p:extLst>
      <p:ext uri="{BB962C8B-B14F-4D97-AF65-F5344CB8AC3E}">
        <p14:creationId xmlns:p14="http://schemas.microsoft.com/office/powerpoint/2010/main" val="3782722772"/>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DF711C8-E2C0-4842-B670-24B80E88FEDA}" type="datetime1">
              <a:rPr kumimoji="1" lang="ja-JP" altLang="en-US" smtClean="0"/>
              <a:t>2025/5/9</a:t>
            </a:fld>
            <a:endParaRPr kumimoji="1" lang="ja-JP" altLang="en-US"/>
          </a:p>
        </p:txBody>
      </p:sp>
      <p:sp>
        <p:nvSpPr>
          <p:cNvPr id="5" name="Footer Placeholder 4"/>
          <p:cNvSpPr>
            <a:spLocks noGrp="1"/>
          </p:cNvSpPr>
          <p:nvPr>
            <p:ph type="ftr" sz="quarter" idx="11"/>
          </p:nvPr>
        </p:nvSpPr>
        <p:spPr/>
        <p:txBody>
          <a:bodyPr/>
          <a:lstStyle/>
          <a:p>
            <a:r>
              <a:rPr kumimoji="1" lang="ja-JP" altLang="en-US"/>
              <a:t>関係人口創出・拡大のための対流促進事業　（様式１）</a:t>
            </a:r>
          </a:p>
        </p:txBody>
      </p:sp>
      <p:sp>
        <p:nvSpPr>
          <p:cNvPr id="6" name="Slide Number Placeholder 5"/>
          <p:cNvSpPr>
            <a:spLocks noGrp="1"/>
          </p:cNvSpPr>
          <p:nvPr>
            <p:ph type="sldNum" sz="quarter" idx="12"/>
          </p:nvPr>
        </p:nvSpPr>
        <p:spPr/>
        <p:txBody>
          <a:bodyPr/>
          <a:lstStyle/>
          <a:p>
            <a:fld id="{E961FDAF-81F2-4C27-A63B-43C683B781A8}" type="slidenum">
              <a:rPr kumimoji="1" lang="ja-JP" altLang="en-US" smtClean="0"/>
              <a:t>‹#›</a:t>
            </a:fld>
            <a:endParaRPr kumimoji="1" lang="ja-JP" altLang="en-US"/>
          </a:p>
        </p:txBody>
      </p:sp>
    </p:spTree>
    <p:extLst>
      <p:ext uri="{BB962C8B-B14F-4D97-AF65-F5344CB8AC3E}">
        <p14:creationId xmlns:p14="http://schemas.microsoft.com/office/powerpoint/2010/main" val="3760210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70C9709-EC46-4ED5-BC75-11926EFFB3A0}" type="datetime1">
              <a:rPr kumimoji="1" lang="ja-JP" altLang="en-US" smtClean="0"/>
              <a:t>2025/5/9</a:t>
            </a:fld>
            <a:endParaRPr kumimoji="1" lang="ja-JP" altLang="en-US"/>
          </a:p>
        </p:txBody>
      </p:sp>
      <p:sp>
        <p:nvSpPr>
          <p:cNvPr id="5" name="Footer Placeholder 4"/>
          <p:cNvSpPr>
            <a:spLocks noGrp="1"/>
          </p:cNvSpPr>
          <p:nvPr>
            <p:ph type="ftr" sz="quarter" idx="11"/>
          </p:nvPr>
        </p:nvSpPr>
        <p:spPr/>
        <p:txBody>
          <a:bodyPr/>
          <a:lstStyle/>
          <a:p>
            <a:r>
              <a:rPr kumimoji="1" lang="ja-JP" altLang="en-US"/>
              <a:t>関係人口創出・拡大のための対流促進事業　（様式１）</a:t>
            </a:r>
          </a:p>
        </p:txBody>
      </p:sp>
      <p:sp>
        <p:nvSpPr>
          <p:cNvPr id="6" name="Slide Number Placeholder 5"/>
          <p:cNvSpPr>
            <a:spLocks noGrp="1"/>
          </p:cNvSpPr>
          <p:nvPr>
            <p:ph type="sldNum" sz="quarter" idx="12"/>
          </p:nvPr>
        </p:nvSpPr>
        <p:spPr/>
        <p:txBody>
          <a:bodyPr/>
          <a:lstStyle/>
          <a:p>
            <a:fld id="{E961FDAF-81F2-4C27-A63B-43C683B781A8}" type="slidenum">
              <a:rPr kumimoji="1" lang="ja-JP" altLang="en-US" smtClean="0"/>
              <a:t>‹#›</a:t>
            </a:fld>
            <a:endParaRPr kumimoji="1" lang="ja-JP" altLang="en-US"/>
          </a:p>
        </p:txBody>
      </p:sp>
    </p:spTree>
    <p:extLst>
      <p:ext uri="{BB962C8B-B14F-4D97-AF65-F5344CB8AC3E}">
        <p14:creationId xmlns:p14="http://schemas.microsoft.com/office/powerpoint/2010/main" val="195461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11A47E5-41FC-4945-AB0E-B5BF52175667}" type="datetime1">
              <a:rPr kumimoji="1" lang="ja-JP" altLang="en-US" smtClean="0"/>
              <a:t>2025/5/9</a:t>
            </a:fld>
            <a:endParaRPr kumimoji="1" lang="ja-JP" altLang="en-US"/>
          </a:p>
        </p:txBody>
      </p:sp>
      <p:sp>
        <p:nvSpPr>
          <p:cNvPr id="5" name="Footer Placeholder 4"/>
          <p:cNvSpPr>
            <a:spLocks noGrp="1"/>
          </p:cNvSpPr>
          <p:nvPr>
            <p:ph type="ftr" sz="quarter" idx="11"/>
          </p:nvPr>
        </p:nvSpPr>
        <p:spPr/>
        <p:txBody>
          <a:bodyPr/>
          <a:lstStyle/>
          <a:p>
            <a:r>
              <a:rPr kumimoji="1" lang="ja-JP" altLang="en-US"/>
              <a:t>関係人口創出・拡大のための対流促進事業　（様式１）</a:t>
            </a:r>
          </a:p>
        </p:txBody>
      </p:sp>
      <p:sp>
        <p:nvSpPr>
          <p:cNvPr id="6" name="Slide Number Placeholder 5"/>
          <p:cNvSpPr>
            <a:spLocks noGrp="1"/>
          </p:cNvSpPr>
          <p:nvPr>
            <p:ph type="sldNum" sz="quarter" idx="12"/>
          </p:nvPr>
        </p:nvSpPr>
        <p:spPr/>
        <p:txBody>
          <a:bodyPr/>
          <a:lstStyle/>
          <a:p>
            <a:fld id="{E961FDAF-81F2-4C27-A63B-43C683B781A8}" type="slidenum">
              <a:rPr kumimoji="1" lang="ja-JP" altLang="en-US" smtClean="0"/>
              <a:t>‹#›</a:t>
            </a:fld>
            <a:endParaRPr kumimoji="1" lang="ja-JP" altLang="en-US"/>
          </a:p>
        </p:txBody>
      </p:sp>
    </p:spTree>
    <p:extLst>
      <p:ext uri="{BB962C8B-B14F-4D97-AF65-F5344CB8AC3E}">
        <p14:creationId xmlns:p14="http://schemas.microsoft.com/office/powerpoint/2010/main" val="2471652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49C4DC3-41CF-4E2C-AFD5-1775F660D61D}" type="datetime1">
              <a:rPr kumimoji="1" lang="ja-JP" altLang="en-US" smtClean="0"/>
              <a:t>2025/5/9</a:t>
            </a:fld>
            <a:endParaRPr kumimoji="1" lang="ja-JP" altLang="en-US"/>
          </a:p>
        </p:txBody>
      </p:sp>
      <p:sp>
        <p:nvSpPr>
          <p:cNvPr id="5" name="Footer Placeholder 4"/>
          <p:cNvSpPr>
            <a:spLocks noGrp="1"/>
          </p:cNvSpPr>
          <p:nvPr>
            <p:ph type="ftr" sz="quarter" idx="11"/>
          </p:nvPr>
        </p:nvSpPr>
        <p:spPr/>
        <p:txBody>
          <a:bodyPr/>
          <a:lstStyle/>
          <a:p>
            <a:r>
              <a:rPr kumimoji="1" lang="ja-JP" altLang="en-US"/>
              <a:t>関係人口創出・拡大のための対流促進事業　（様式１）</a:t>
            </a:r>
            <a:endParaRPr kumimoji="1" lang="ja-JP" altLang="en-US" dirty="0"/>
          </a:p>
        </p:txBody>
      </p:sp>
      <p:sp>
        <p:nvSpPr>
          <p:cNvPr id="6" name="Slide Number Placeholder 5"/>
          <p:cNvSpPr>
            <a:spLocks noGrp="1"/>
          </p:cNvSpPr>
          <p:nvPr>
            <p:ph type="sldNum" sz="quarter" idx="12"/>
          </p:nvPr>
        </p:nvSpPr>
        <p:spPr/>
        <p:txBody>
          <a:bodyPr/>
          <a:lstStyle/>
          <a:p>
            <a:fld id="{E961FDAF-81F2-4C27-A63B-43C683B781A8}" type="slidenum">
              <a:rPr kumimoji="1" lang="ja-JP" altLang="en-US" smtClean="0"/>
              <a:t>‹#›</a:t>
            </a:fld>
            <a:endParaRPr kumimoji="1" lang="ja-JP" altLang="en-US"/>
          </a:p>
        </p:txBody>
      </p:sp>
    </p:spTree>
    <p:extLst>
      <p:ext uri="{BB962C8B-B14F-4D97-AF65-F5344CB8AC3E}">
        <p14:creationId xmlns:p14="http://schemas.microsoft.com/office/powerpoint/2010/main" val="4061148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D766AEC-2AA5-45B6-9E2A-B6D8FC747B5A}" type="datetime1">
              <a:rPr kumimoji="1" lang="ja-JP" altLang="en-US" smtClean="0"/>
              <a:t>2025/5/9</a:t>
            </a:fld>
            <a:endParaRPr kumimoji="1" lang="ja-JP" altLang="en-US"/>
          </a:p>
        </p:txBody>
      </p:sp>
      <p:sp>
        <p:nvSpPr>
          <p:cNvPr id="5" name="Footer Placeholder 4"/>
          <p:cNvSpPr>
            <a:spLocks noGrp="1"/>
          </p:cNvSpPr>
          <p:nvPr>
            <p:ph type="ftr" sz="quarter" idx="11"/>
          </p:nvPr>
        </p:nvSpPr>
        <p:spPr/>
        <p:txBody>
          <a:bodyPr/>
          <a:lstStyle/>
          <a:p>
            <a:r>
              <a:rPr kumimoji="1" lang="ja-JP" altLang="en-US"/>
              <a:t>関係人口創出・拡大のための対流促進事業　（様式１）</a:t>
            </a:r>
          </a:p>
        </p:txBody>
      </p:sp>
      <p:sp>
        <p:nvSpPr>
          <p:cNvPr id="6" name="Slide Number Placeholder 5"/>
          <p:cNvSpPr>
            <a:spLocks noGrp="1"/>
          </p:cNvSpPr>
          <p:nvPr>
            <p:ph type="sldNum" sz="quarter" idx="12"/>
          </p:nvPr>
        </p:nvSpPr>
        <p:spPr/>
        <p:txBody>
          <a:bodyPr/>
          <a:lstStyle/>
          <a:p>
            <a:fld id="{E961FDAF-81F2-4C27-A63B-43C683B781A8}" type="slidenum">
              <a:rPr kumimoji="1" lang="ja-JP" altLang="en-US" smtClean="0"/>
              <a:t>‹#›</a:t>
            </a:fld>
            <a:endParaRPr kumimoji="1" lang="ja-JP" altLang="en-US"/>
          </a:p>
        </p:txBody>
      </p:sp>
    </p:spTree>
    <p:extLst>
      <p:ext uri="{BB962C8B-B14F-4D97-AF65-F5344CB8AC3E}">
        <p14:creationId xmlns:p14="http://schemas.microsoft.com/office/powerpoint/2010/main" val="4243171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CAA801E-740F-4C33-B837-8E6637471F89}" type="datetime1">
              <a:rPr kumimoji="1" lang="ja-JP" altLang="en-US" smtClean="0"/>
              <a:t>2025/5/9</a:t>
            </a:fld>
            <a:endParaRPr kumimoji="1" lang="ja-JP" altLang="en-US"/>
          </a:p>
        </p:txBody>
      </p:sp>
      <p:sp>
        <p:nvSpPr>
          <p:cNvPr id="6" name="Footer Placeholder 5"/>
          <p:cNvSpPr>
            <a:spLocks noGrp="1"/>
          </p:cNvSpPr>
          <p:nvPr>
            <p:ph type="ftr" sz="quarter" idx="11"/>
          </p:nvPr>
        </p:nvSpPr>
        <p:spPr/>
        <p:txBody>
          <a:bodyPr/>
          <a:lstStyle/>
          <a:p>
            <a:r>
              <a:rPr kumimoji="1" lang="ja-JP" altLang="en-US"/>
              <a:t>関係人口創出・拡大のための対流促進事業　（様式１）</a:t>
            </a:r>
            <a:endParaRPr kumimoji="1" lang="ja-JP" altLang="en-US" dirty="0"/>
          </a:p>
        </p:txBody>
      </p:sp>
      <p:sp>
        <p:nvSpPr>
          <p:cNvPr id="7" name="Slide Number Placeholder 6"/>
          <p:cNvSpPr>
            <a:spLocks noGrp="1"/>
          </p:cNvSpPr>
          <p:nvPr>
            <p:ph type="sldNum" sz="quarter" idx="12"/>
          </p:nvPr>
        </p:nvSpPr>
        <p:spPr/>
        <p:txBody>
          <a:bodyPr/>
          <a:lstStyle/>
          <a:p>
            <a:fld id="{E961FDAF-81F2-4C27-A63B-43C683B781A8}" type="slidenum">
              <a:rPr kumimoji="1" lang="ja-JP" altLang="en-US" smtClean="0"/>
              <a:t>‹#›</a:t>
            </a:fld>
            <a:endParaRPr kumimoji="1" lang="ja-JP" altLang="en-US"/>
          </a:p>
        </p:txBody>
      </p:sp>
    </p:spTree>
    <p:extLst>
      <p:ext uri="{BB962C8B-B14F-4D97-AF65-F5344CB8AC3E}">
        <p14:creationId xmlns:p14="http://schemas.microsoft.com/office/powerpoint/2010/main" val="2102372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61407E9-2F70-4B0F-A309-454F7E0E2645}" type="datetime1">
              <a:rPr kumimoji="1" lang="ja-JP" altLang="en-US" smtClean="0"/>
              <a:t>2025/5/9</a:t>
            </a:fld>
            <a:endParaRPr kumimoji="1" lang="ja-JP" altLang="en-US"/>
          </a:p>
        </p:txBody>
      </p:sp>
      <p:sp>
        <p:nvSpPr>
          <p:cNvPr id="8" name="Footer Placeholder 7"/>
          <p:cNvSpPr>
            <a:spLocks noGrp="1"/>
          </p:cNvSpPr>
          <p:nvPr>
            <p:ph type="ftr" sz="quarter" idx="11"/>
          </p:nvPr>
        </p:nvSpPr>
        <p:spPr/>
        <p:txBody>
          <a:bodyPr/>
          <a:lstStyle/>
          <a:p>
            <a:r>
              <a:rPr kumimoji="1" lang="ja-JP" altLang="en-US"/>
              <a:t>関係人口創出・拡大のための対流促進事業　（様式１）</a:t>
            </a:r>
          </a:p>
        </p:txBody>
      </p:sp>
      <p:sp>
        <p:nvSpPr>
          <p:cNvPr id="9" name="Slide Number Placeholder 8"/>
          <p:cNvSpPr>
            <a:spLocks noGrp="1"/>
          </p:cNvSpPr>
          <p:nvPr>
            <p:ph type="sldNum" sz="quarter" idx="12"/>
          </p:nvPr>
        </p:nvSpPr>
        <p:spPr/>
        <p:txBody>
          <a:bodyPr/>
          <a:lstStyle/>
          <a:p>
            <a:fld id="{E961FDAF-81F2-4C27-A63B-43C683B781A8}" type="slidenum">
              <a:rPr kumimoji="1" lang="ja-JP" altLang="en-US" smtClean="0"/>
              <a:t>‹#›</a:t>
            </a:fld>
            <a:endParaRPr kumimoji="1" lang="ja-JP" altLang="en-US"/>
          </a:p>
        </p:txBody>
      </p:sp>
    </p:spTree>
    <p:extLst>
      <p:ext uri="{BB962C8B-B14F-4D97-AF65-F5344CB8AC3E}">
        <p14:creationId xmlns:p14="http://schemas.microsoft.com/office/powerpoint/2010/main" val="1631671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D8E186E-6005-4272-ABD6-4DD37884B4E3}" type="datetime1">
              <a:rPr kumimoji="1" lang="ja-JP" altLang="en-US" smtClean="0"/>
              <a:t>2025/5/9</a:t>
            </a:fld>
            <a:endParaRPr kumimoji="1" lang="ja-JP" altLang="en-US"/>
          </a:p>
        </p:txBody>
      </p:sp>
      <p:sp>
        <p:nvSpPr>
          <p:cNvPr id="4" name="Footer Placeholder 3"/>
          <p:cNvSpPr>
            <a:spLocks noGrp="1"/>
          </p:cNvSpPr>
          <p:nvPr>
            <p:ph type="ftr" sz="quarter" idx="11"/>
          </p:nvPr>
        </p:nvSpPr>
        <p:spPr/>
        <p:txBody>
          <a:bodyPr/>
          <a:lstStyle/>
          <a:p>
            <a:r>
              <a:rPr kumimoji="1" lang="ja-JP" altLang="en-US"/>
              <a:t>関係人口創出・拡大のための対流促進事業　（様式１）</a:t>
            </a:r>
          </a:p>
        </p:txBody>
      </p:sp>
      <p:sp>
        <p:nvSpPr>
          <p:cNvPr id="5" name="Slide Number Placeholder 4"/>
          <p:cNvSpPr>
            <a:spLocks noGrp="1"/>
          </p:cNvSpPr>
          <p:nvPr>
            <p:ph type="sldNum" sz="quarter" idx="12"/>
          </p:nvPr>
        </p:nvSpPr>
        <p:spPr/>
        <p:txBody>
          <a:bodyPr/>
          <a:lstStyle/>
          <a:p>
            <a:fld id="{E961FDAF-81F2-4C27-A63B-43C683B781A8}" type="slidenum">
              <a:rPr kumimoji="1" lang="ja-JP" altLang="en-US" smtClean="0"/>
              <a:t>‹#›</a:t>
            </a:fld>
            <a:endParaRPr kumimoji="1" lang="ja-JP" altLang="en-US"/>
          </a:p>
        </p:txBody>
      </p:sp>
    </p:spTree>
    <p:extLst>
      <p:ext uri="{BB962C8B-B14F-4D97-AF65-F5344CB8AC3E}">
        <p14:creationId xmlns:p14="http://schemas.microsoft.com/office/powerpoint/2010/main" val="3250813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349D9D-E02B-4CBE-81EF-1FB06AA42C67}" type="datetime1">
              <a:rPr kumimoji="1" lang="ja-JP" altLang="en-US" smtClean="0"/>
              <a:t>2025/5/9</a:t>
            </a:fld>
            <a:endParaRPr kumimoji="1" lang="ja-JP" altLang="en-US"/>
          </a:p>
        </p:txBody>
      </p:sp>
      <p:sp>
        <p:nvSpPr>
          <p:cNvPr id="3" name="Footer Placeholder 2"/>
          <p:cNvSpPr>
            <a:spLocks noGrp="1"/>
          </p:cNvSpPr>
          <p:nvPr>
            <p:ph type="ftr" sz="quarter" idx="11"/>
          </p:nvPr>
        </p:nvSpPr>
        <p:spPr/>
        <p:txBody>
          <a:bodyPr/>
          <a:lstStyle/>
          <a:p>
            <a:r>
              <a:rPr kumimoji="1" lang="ja-JP" altLang="en-US"/>
              <a:t>関係人口創出・拡大のための対流促進事業　（様式１）</a:t>
            </a:r>
          </a:p>
        </p:txBody>
      </p:sp>
      <p:sp>
        <p:nvSpPr>
          <p:cNvPr id="4" name="Slide Number Placeholder 3"/>
          <p:cNvSpPr>
            <a:spLocks noGrp="1"/>
          </p:cNvSpPr>
          <p:nvPr>
            <p:ph type="sldNum" sz="quarter" idx="12"/>
          </p:nvPr>
        </p:nvSpPr>
        <p:spPr/>
        <p:txBody>
          <a:bodyPr/>
          <a:lstStyle/>
          <a:p>
            <a:fld id="{E961FDAF-81F2-4C27-A63B-43C683B781A8}" type="slidenum">
              <a:rPr kumimoji="1" lang="ja-JP" altLang="en-US" smtClean="0"/>
              <a:t>‹#›</a:t>
            </a:fld>
            <a:endParaRPr kumimoji="1" lang="ja-JP" altLang="en-US"/>
          </a:p>
        </p:txBody>
      </p:sp>
    </p:spTree>
    <p:extLst>
      <p:ext uri="{BB962C8B-B14F-4D97-AF65-F5344CB8AC3E}">
        <p14:creationId xmlns:p14="http://schemas.microsoft.com/office/powerpoint/2010/main" val="3811393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F7BAB4B-FC0F-4C3C-A1FF-1015A09B9ADC}" type="datetime1">
              <a:rPr kumimoji="1" lang="ja-JP" altLang="en-US" smtClean="0"/>
              <a:t>2025/5/9</a:t>
            </a:fld>
            <a:endParaRPr kumimoji="1" lang="ja-JP" altLang="en-US"/>
          </a:p>
        </p:txBody>
      </p:sp>
      <p:sp>
        <p:nvSpPr>
          <p:cNvPr id="6" name="Footer Placeholder 5"/>
          <p:cNvSpPr>
            <a:spLocks noGrp="1"/>
          </p:cNvSpPr>
          <p:nvPr>
            <p:ph type="ftr" sz="quarter" idx="11"/>
          </p:nvPr>
        </p:nvSpPr>
        <p:spPr/>
        <p:txBody>
          <a:bodyPr/>
          <a:lstStyle/>
          <a:p>
            <a:r>
              <a:rPr kumimoji="1" lang="ja-JP" altLang="en-US"/>
              <a:t>関係人口創出・拡大のための対流促進事業　（様式１）</a:t>
            </a:r>
          </a:p>
        </p:txBody>
      </p:sp>
      <p:sp>
        <p:nvSpPr>
          <p:cNvPr id="7" name="Slide Number Placeholder 6"/>
          <p:cNvSpPr>
            <a:spLocks noGrp="1"/>
          </p:cNvSpPr>
          <p:nvPr>
            <p:ph type="sldNum" sz="quarter" idx="12"/>
          </p:nvPr>
        </p:nvSpPr>
        <p:spPr/>
        <p:txBody>
          <a:bodyPr/>
          <a:lstStyle/>
          <a:p>
            <a:fld id="{E961FDAF-81F2-4C27-A63B-43C683B781A8}" type="slidenum">
              <a:rPr kumimoji="1" lang="ja-JP" altLang="en-US" smtClean="0"/>
              <a:t>‹#›</a:t>
            </a:fld>
            <a:endParaRPr kumimoji="1" lang="ja-JP" altLang="en-US"/>
          </a:p>
        </p:txBody>
      </p:sp>
    </p:spTree>
    <p:extLst>
      <p:ext uri="{BB962C8B-B14F-4D97-AF65-F5344CB8AC3E}">
        <p14:creationId xmlns:p14="http://schemas.microsoft.com/office/powerpoint/2010/main" val="332723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59BFA18-354E-40EA-9106-36CC805E9171}" type="datetime1">
              <a:rPr kumimoji="1" lang="ja-JP" altLang="en-US" smtClean="0"/>
              <a:t>2025/5/9</a:t>
            </a:fld>
            <a:endParaRPr kumimoji="1" lang="ja-JP" altLang="en-US"/>
          </a:p>
        </p:txBody>
      </p:sp>
      <p:sp>
        <p:nvSpPr>
          <p:cNvPr id="6" name="Footer Placeholder 5"/>
          <p:cNvSpPr>
            <a:spLocks noGrp="1"/>
          </p:cNvSpPr>
          <p:nvPr>
            <p:ph type="ftr" sz="quarter" idx="11"/>
          </p:nvPr>
        </p:nvSpPr>
        <p:spPr/>
        <p:txBody>
          <a:bodyPr/>
          <a:lstStyle/>
          <a:p>
            <a:r>
              <a:rPr kumimoji="1" lang="ja-JP" altLang="en-US"/>
              <a:t>関係人口創出・拡大のための対流促進事業　（様式１）</a:t>
            </a:r>
          </a:p>
        </p:txBody>
      </p:sp>
      <p:sp>
        <p:nvSpPr>
          <p:cNvPr id="7" name="Slide Number Placeholder 6"/>
          <p:cNvSpPr>
            <a:spLocks noGrp="1"/>
          </p:cNvSpPr>
          <p:nvPr>
            <p:ph type="sldNum" sz="quarter" idx="12"/>
          </p:nvPr>
        </p:nvSpPr>
        <p:spPr/>
        <p:txBody>
          <a:bodyPr/>
          <a:lstStyle/>
          <a:p>
            <a:fld id="{E961FDAF-81F2-4C27-A63B-43C683B781A8}" type="slidenum">
              <a:rPr kumimoji="1" lang="ja-JP" altLang="en-US" smtClean="0"/>
              <a:t>‹#›</a:t>
            </a:fld>
            <a:endParaRPr kumimoji="1" lang="ja-JP" altLang="en-US"/>
          </a:p>
        </p:txBody>
      </p:sp>
    </p:spTree>
    <p:extLst>
      <p:ext uri="{BB962C8B-B14F-4D97-AF65-F5344CB8AC3E}">
        <p14:creationId xmlns:p14="http://schemas.microsoft.com/office/powerpoint/2010/main" val="1574777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E9BD09-F267-4D10-BFE5-0EEBE6417248}" type="datetime1">
              <a:rPr kumimoji="1" lang="ja-JP" altLang="en-US" smtClean="0"/>
              <a:t>2025/5/9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関係人口創出・拡大のための対流促進事業　（様式１）</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61FDAF-81F2-4C27-A63B-43C683B781A8}" type="slidenum">
              <a:rPr kumimoji="1" lang="ja-JP" altLang="en-US" smtClean="0"/>
              <a:t>‹#›</a:t>
            </a:fld>
            <a:endParaRPr kumimoji="1" lang="ja-JP" altLang="en-US"/>
          </a:p>
        </p:txBody>
      </p:sp>
    </p:spTree>
    <p:extLst>
      <p:ext uri="{BB962C8B-B14F-4D97-AF65-F5344CB8AC3E}">
        <p14:creationId xmlns:p14="http://schemas.microsoft.com/office/powerpoint/2010/main" val="2135092180"/>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A379DD-C678-5450-645B-550A5C1D2F80}"/>
              </a:ext>
            </a:extLst>
          </p:cNvPr>
          <p:cNvSpPr>
            <a:spLocks noGrp="1"/>
          </p:cNvSpPr>
          <p:nvPr>
            <p:ph type="ctrTitle"/>
          </p:nvPr>
        </p:nvSpPr>
        <p:spPr/>
        <p:txBody>
          <a:bodyPr anchor="ctr">
            <a:normAutofit/>
          </a:bodyPr>
          <a:lstStyle/>
          <a:p>
            <a:r>
              <a:rPr kumimoji="1" lang="ja-JP" altLang="en-US" dirty="0">
                <a:latin typeface="BIZ UDPゴシック" panose="020B0400000000000000" pitchFamily="50" charset="-128"/>
                <a:ea typeface="BIZ UDPゴシック" panose="020B0400000000000000" pitchFamily="50" charset="-128"/>
              </a:rPr>
              <a:t>（事業名）</a:t>
            </a:r>
          </a:p>
        </p:txBody>
      </p:sp>
      <p:sp>
        <p:nvSpPr>
          <p:cNvPr id="3" name="字幕 2">
            <a:extLst>
              <a:ext uri="{FF2B5EF4-FFF2-40B4-BE49-F238E27FC236}">
                <a16:creationId xmlns:a16="http://schemas.microsoft.com/office/drawing/2014/main" id="{9F847DC3-2942-B5AD-7514-BD5D058D918B}"/>
              </a:ext>
            </a:extLst>
          </p:cNvPr>
          <p:cNvSpPr>
            <a:spLocks noGrp="1"/>
          </p:cNvSpPr>
          <p:nvPr>
            <p:ph type="subTitle" idx="1"/>
          </p:nvPr>
        </p:nvSpPr>
        <p:spPr/>
        <p:txBody>
          <a:bodyPr anchor="ctr"/>
          <a:lstStyle/>
          <a:p>
            <a:r>
              <a:rPr kumimoji="1" lang="ja-JP" altLang="en-US" dirty="0">
                <a:latin typeface="BIZ UDPゴシック" panose="020B0400000000000000" pitchFamily="50" charset="-128"/>
                <a:ea typeface="BIZ UDPゴシック" panose="020B0400000000000000" pitchFamily="50" charset="-128"/>
              </a:rPr>
              <a:t>（応募主体）</a:t>
            </a:r>
          </a:p>
        </p:txBody>
      </p:sp>
      <p:sp>
        <p:nvSpPr>
          <p:cNvPr id="5" name="スライド番号プレースホルダー 4">
            <a:extLst>
              <a:ext uri="{FF2B5EF4-FFF2-40B4-BE49-F238E27FC236}">
                <a16:creationId xmlns:a16="http://schemas.microsoft.com/office/drawing/2014/main" id="{9A075377-1494-C25F-ECA8-9EA01AC97887}"/>
              </a:ext>
            </a:extLst>
          </p:cNvPr>
          <p:cNvSpPr>
            <a:spLocks noGrp="1"/>
          </p:cNvSpPr>
          <p:nvPr>
            <p:ph type="sldNum" sz="quarter" idx="12"/>
          </p:nvPr>
        </p:nvSpPr>
        <p:spPr/>
        <p:txBody>
          <a:bodyPr/>
          <a:lstStyle/>
          <a:p>
            <a:fld id="{E961FDAF-81F2-4C27-A63B-43C683B781A8}" type="slidenum">
              <a:rPr kumimoji="1" lang="ja-JP" altLang="en-US" smtClean="0"/>
              <a:t>1</a:t>
            </a:fld>
            <a:endParaRPr kumimoji="1" lang="ja-JP" altLang="en-US"/>
          </a:p>
        </p:txBody>
      </p:sp>
      <p:sp>
        <p:nvSpPr>
          <p:cNvPr id="4" name="テキスト ボックス 3"/>
          <p:cNvSpPr txBox="1"/>
          <p:nvPr/>
        </p:nvSpPr>
        <p:spPr>
          <a:xfrm>
            <a:off x="197435" y="260906"/>
            <a:ext cx="6536740" cy="923330"/>
          </a:xfrm>
          <a:prstGeom prst="rect">
            <a:avLst/>
          </a:prstGeom>
          <a:noFill/>
        </p:spPr>
        <p:txBody>
          <a:bodyPr wrap="square" rtlCol="0">
            <a:spAutoFit/>
          </a:bodyPr>
          <a:lstStyle/>
          <a:p>
            <a:r>
              <a:rPr kumimoji="1" lang="en-US" altLang="ja-JP" dirty="0">
                <a:solidFill>
                  <a:srgbClr val="FF0000"/>
                </a:solidFill>
              </a:rPr>
              <a:t>※</a:t>
            </a:r>
            <a:r>
              <a:rPr kumimoji="1" lang="ja-JP" altLang="en-US" dirty="0">
                <a:solidFill>
                  <a:srgbClr val="FF0000"/>
                </a:solidFill>
              </a:rPr>
              <a:t>注意書き（赤字部分）は提出時に削除すること</a:t>
            </a:r>
            <a:endParaRPr kumimoji="1" lang="en-US" altLang="ja-JP" dirty="0">
              <a:solidFill>
                <a:srgbClr val="FF0000"/>
              </a:solidFill>
            </a:endParaRPr>
          </a:p>
          <a:p>
            <a:r>
              <a:rPr kumimoji="1" lang="en-US" altLang="ja-JP" dirty="0">
                <a:solidFill>
                  <a:srgbClr val="FF0000"/>
                </a:solidFill>
              </a:rPr>
              <a:t>※</a:t>
            </a:r>
            <a:r>
              <a:rPr kumimoji="1" lang="ja-JP" altLang="en-US" dirty="0">
                <a:solidFill>
                  <a:srgbClr val="FF0000"/>
                </a:solidFill>
              </a:rPr>
              <a:t>フォントサイズは</a:t>
            </a:r>
            <a:r>
              <a:rPr kumimoji="1" lang="en-US" altLang="ja-JP" dirty="0">
                <a:solidFill>
                  <a:srgbClr val="FF0000"/>
                </a:solidFill>
              </a:rPr>
              <a:t>12</a:t>
            </a:r>
            <a:r>
              <a:rPr kumimoji="1" lang="ja-JP" altLang="en-US" dirty="0">
                <a:solidFill>
                  <a:srgbClr val="FF0000"/>
                </a:solidFill>
              </a:rPr>
              <a:t>ポイントを基本とし、図中の文字についても過度に小さな文字とならないよう留意すること</a:t>
            </a:r>
          </a:p>
        </p:txBody>
      </p:sp>
      <p:sp>
        <p:nvSpPr>
          <p:cNvPr id="6" name="テキスト ボックス 5"/>
          <p:cNvSpPr txBox="1"/>
          <p:nvPr/>
        </p:nvSpPr>
        <p:spPr>
          <a:xfrm>
            <a:off x="7991475" y="203756"/>
            <a:ext cx="877163" cy="369332"/>
          </a:xfrm>
          <a:prstGeom prst="rect">
            <a:avLst/>
          </a:prstGeom>
          <a:noFill/>
          <a:ln>
            <a:solidFill>
              <a:schemeClr val="tx1"/>
            </a:solidFill>
          </a:ln>
        </p:spPr>
        <p:txBody>
          <a:bodyPr wrap="none" rtlCol="0">
            <a:spAutoFit/>
          </a:bodyPr>
          <a:lstStyle/>
          <a:p>
            <a:r>
              <a:rPr kumimoji="1" lang="ja-JP" altLang="en-US" dirty="0"/>
              <a:t>様式１</a:t>
            </a:r>
          </a:p>
        </p:txBody>
      </p:sp>
    </p:spTree>
    <p:extLst>
      <p:ext uri="{BB962C8B-B14F-4D97-AF65-F5344CB8AC3E}">
        <p14:creationId xmlns:p14="http://schemas.microsoft.com/office/powerpoint/2010/main" val="2681731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03E9911-1B54-F7A1-56C9-40D8B286627F}"/>
              </a:ext>
            </a:extLst>
          </p:cNvPr>
          <p:cNvSpPr>
            <a:spLocks noGrp="1"/>
          </p:cNvSpPr>
          <p:nvPr>
            <p:ph type="title"/>
          </p:nvPr>
        </p:nvSpPr>
        <p:spPr>
          <a:xfrm>
            <a:off x="628650" y="365126"/>
            <a:ext cx="7886700" cy="900000"/>
          </a:xfrm>
        </p:spPr>
        <p:txBody>
          <a:bodyPr>
            <a:normAutofit/>
          </a:bodyPr>
          <a:lstStyle/>
          <a:p>
            <a:r>
              <a:rPr lang="ja-JP" altLang="en-US" sz="3600" dirty="0">
                <a:latin typeface="BIZ UDPゴシック" panose="020B0400000000000000" pitchFamily="50" charset="-128"/>
                <a:ea typeface="BIZ UDPゴシック" panose="020B0400000000000000" pitchFamily="50" charset="-128"/>
              </a:rPr>
              <a:t>１．</a:t>
            </a:r>
            <a:r>
              <a:rPr kumimoji="1" lang="ja-JP" altLang="en-US" sz="3600" dirty="0">
                <a:latin typeface="BIZ UDPゴシック" panose="020B0400000000000000" pitchFamily="50" charset="-128"/>
                <a:ea typeface="BIZ UDPゴシック" panose="020B0400000000000000" pitchFamily="50" charset="-128"/>
              </a:rPr>
              <a:t>取組テーマ、実施地域の概要等</a:t>
            </a:r>
          </a:p>
        </p:txBody>
      </p:sp>
      <p:sp>
        <p:nvSpPr>
          <p:cNvPr id="3" name="コンテンツ プレースホルダー 2">
            <a:extLst>
              <a:ext uri="{FF2B5EF4-FFF2-40B4-BE49-F238E27FC236}">
                <a16:creationId xmlns:a16="http://schemas.microsoft.com/office/drawing/2014/main" id="{42B02BA8-8C09-F969-FB41-8889FED8A8B0}"/>
              </a:ext>
            </a:extLst>
          </p:cNvPr>
          <p:cNvSpPr>
            <a:spLocks noGrp="1"/>
          </p:cNvSpPr>
          <p:nvPr>
            <p:ph idx="1"/>
          </p:nvPr>
        </p:nvSpPr>
        <p:spPr>
          <a:xfrm>
            <a:off x="612000" y="4238625"/>
            <a:ext cx="7920000" cy="2124150"/>
          </a:xfrm>
          <a:ln w="19050">
            <a:solidFill>
              <a:schemeClr val="accent3">
                <a:lumMod val="60000"/>
                <a:lumOff val="40000"/>
              </a:schemeClr>
            </a:solidFill>
          </a:ln>
        </p:spPr>
        <p:txBody>
          <a:bodyPr tIns="180000" bIns="180000" anchor="t">
            <a:normAutofit/>
          </a:bodyPr>
          <a:lstStyle/>
          <a:p>
            <a:pPr marL="0" indent="0" algn="just">
              <a:buNone/>
            </a:pPr>
            <a:r>
              <a:rPr lang="ja-JP" altLang="en-US" sz="1200" dirty="0"/>
              <a:t>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a:t>
            </a:r>
            <a:endParaRPr lang="en-US" altLang="ja-JP" sz="1200" dirty="0"/>
          </a:p>
          <a:p>
            <a:pPr marL="0" lvl="0" indent="0">
              <a:buNone/>
              <a:defRPr/>
            </a:pPr>
            <a:r>
              <a:rPr kumimoji="1" lang="en-US" altLang="ja-JP" sz="12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a:t>
            </a:r>
            <a:r>
              <a:rPr lang="ja-JP" altLang="en-US" sz="1200" dirty="0">
                <a:solidFill>
                  <a:srgbClr val="FF0000"/>
                </a:solidFill>
              </a:rPr>
              <a:t>応募団体と実地対象地域との関係だけではなく、</a:t>
            </a:r>
            <a:r>
              <a:rPr kumimoji="1" lang="ja-JP" altLang="en-US" sz="12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実施対象地域でのコーディネーター等、地域側の主体的な協力・参画を促す媒介者となる関係者・関係団体の有無</a:t>
            </a:r>
            <a:r>
              <a:rPr lang="ja-JP" altLang="en-US" sz="1200" dirty="0">
                <a:solidFill>
                  <a:srgbClr val="FF0000"/>
                </a:solidFill>
                <a:latin typeface="Calibri" panose="020F0502020204030204"/>
                <a:ea typeface="游ゴシック" panose="020B0400000000000000" pitchFamily="50" charset="-128"/>
              </a:rPr>
              <a:t>、役割分担についても明記すること。</a:t>
            </a:r>
            <a:endParaRPr lang="en-US" altLang="ja-JP" sz="1200" dirty="0">
              <a:solidFill>
                <a:srgbClr val="FF0000"/>
              </a:solidFill>
              <a:latin typeface="Calibri" panose="020F0502020204030204"/>
              <a:ea typeface="游ゴシック" panose="020B0400000000000000" pitchFamily="50" charset="-128"/>
            </a:endParaRPr>
          </a:p>
        </p:txBody>
      </p:sp>
      <p:sp>
        <p:nvSpPr>
          <p:cNvPr id="4" name="スライド番号プレースホルダー 3">
            <a:extLst>
              <a:ext uri="{FF2B5EF4-FFF2-40B4-BE49-F238E27FC236}">
                <a16:creationId xmlns:a16="http://schemas.microsoft.com/office/drawing/2014/main" id="{D3B12400-345E-ACD9-CDFB-55FDC53A45C6}"/>
              </a:ext>
            </a:extLst>
          </p:cNvPr>
          <p:cNvSpPr>
            <a:spLocks noGrp="1"/>
          </p:cNvSpPr>
          <p:nvPr>
            <p:ph type="sldNum" sz="quarter" idx="12"/>
          </p:nvPr>
        </p:nvSpPr>
        <p:spPr/>
        <p:txBody>
          <a:bodyPr/>
          <a:lstStyle/>
          <a:p>
            <a:fld id="{E961FDAF-81F2-4C27-A63B-43C683B781A8}" type="slidenum">
              <a:rPr kumimoji="1" lang="ja-JP" altLang="en-US" smtClean="0"/>
              <a:t>2</a:t>
            </a:fld>
            <a:endParaRPr kumimoji="1" lang="ja-JP" altLang="en-US"/>
          </a:p>
        </p:txBody>
      </p:sp>
      <p:sp>
        <p:nvSpPr>
          <p:cNvPr id="5" name="コンテンツ プレースホルダー 2">
            <a:extLst>
              <a:ext uri="{FF2B5EF4-FFF2-40B4-BE49-F238E27FC236}">
                <a16:creationId xmlns:a16="http://schemas.microsoft.com/office/drawing/2014/main" id="{0DF56C5E-D0DB-628A-86E4-788F8E7B2C37}"/>
              </a:ext>
            </a:extLst>
          </p:cNvPr>
          <p:cNvSpPr txBox="1">
            <a:spLocks/>
          </p:cNvSpPr>
          <p:nvPr/>
        </p:nvSpPr>
        <p:spPr>
          <a:xfrm>
            <a:off x="612000" y="1905000"/>
            <a:ext cx="7920000" cy="1801702"/>
          </a:xfrm>
          <a:prstGeom prst="rect">
            <a:avLst/>
          </a:prstGeom>
          <a:ln w="19050">
            <a:solidFill>
              <a:schemeClr val="accent3">
                <a:lumMod val="60000"/>
                <a:lumOff val="40000"/>
              </a:schemeClr>
            </a:solidFill>
          </a:ln>
        </p:spPr>
        <p:txBody>
          <a:bodyPr vert="horz" lIns="91440" tIns="180000" rIns="91440" bIns="18000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just">
              <a:buNone/>
            </a:pPr>
            <a:r>
              <a:rPr lang="ja-JP" altLang="en-US" sz="1200" dirty="0"/>
              <a:t>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a:t>
            </a:r>
            <a:endParaRPr lang="en-US" altLang="ja-JP" sz="2000" dirty="0"/>
          </a:p>
        </p:txBody>
      </p:sp>
      <p:cxnSp>
        <p:nvCxnSpPr>
          <p:cNvPr id="7" name="直線コネクタ 6">
            <a:extLst>
              <a:ext uri="{FF2B5EF4-FFF2-40B4-BE49-F238E27FC236}">
                <a16:creationId xmlns:a16="http://schemas.microsoft.com/office/drawing/2014/main" id="{DAE0F3A8-C157-0F6B-E53A-0C49975CC5B4}"/>
              </a:ext>
            </a:extLst>
          </p:cNvPr>
          <p:cNvCxnSpPr>
            <a:cxnSpLocks/>
          </p:cNvCxnSpPr>
          <p:nvPr/>
        </p:nvCxnSpPr>
        <p:spPr>
          <a:xfrm>
            <a:off x="628650" y="1304925"/>
            <a:ext cx="78867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612000" y="1542034"/>
            <a:ext cx="3185487" cy="369332"/>
          </a:xfrm>
          <a:prstGeom prst="rect">
            <a:avLst/>
          </a:prstGeom>
          <a:noFill/>
        </p:spPr>
        <p:txBody>
          <a:bodyPr wrap="none" rtlCol="0">
            <a:spAutoFit/>
          </a:bodyPr>
          <a:lstStyle/>
          <a:p>
            <a:r>
              <a:rPr lang="ja-JP" altLang="en-US" dirty="0"/>
              <a:t>①本取組のビジョン・テーマ</a:t>
            </a:r>
            <a:endParaRPr kumimoji="1" lang="ja-JP" altLang="en-US" dirty="0"/>
          </a:p>
        </p:txBody>
      </p:sp>
      <p:sp>
        <p:nvSpPr>
          <p:cNvPr id="10" name="テキスト ボックス 9"/>
          <p:cNvSpPr txBox="1"/>
          <p:nvPr/>
        </p:nvSpPr>
        <p:spPr>
          <a:xfrm>
            <a:off x="612000" y="3879924"/>
            <a:ext cx="6647974" cy="369332"/>
          </a:xfrm>
          <a:prstGeom prst="rect">
            <a:avLst/>
          </a:prstGeom>
          <a:noFill/>
        </p:spPr>
        <p:txBody>
          <a:bodyPr wrap="none" rtlCol="0">
            <a:spAutoFit/>
          </a:bodyPr>
          <a:lstStyle/>
          <a:p>
            <a:r>
              <a:rPr lang="ja-JP" altLang="en-US" dirty="0"/>
              <a:t>②事業実施地域の資源・課題及び応募者との関係構築の経緯</a:t>
            </a:r>
            <a:endParaRPr lang="en-US" altLang="ja-JP" sz="2800" dirty="0"/>
          </a:p>
        </p:txBody>
      </p:sp>
      <p:sp>
        <p:nvSpPr>
          <p:cNvPr id="11" name="テキスト ボックス 10"/>
          <p:cNvSpPr txBox="1"/>
          <p:nvPr/>
        </p:nvSpPr>
        <p:spPr>
          <a:xfrm>
            <a:off x="0" y="42006"/>
            <a:ext cx="4570482" cy="369332"/>
          </a:xfrm>
          <a:prstGeom prst="rect">
            <a:avLst/>
          </a:prstGeom>
          <a:noFill/>
        </p:spPr>
        <p:txBody>
          <a:bodyPr wrap="none" rtlCol="0">
            <a:spAutoFit/>
          </a:bodyPr>
          <a:lstStyle/>
          <a:p>
            <a:r>
              <a:rPr kumimoji="1" lang="en-US" altLang="ja-JP" dirty="0">
                <a:solidFill>
                  <a:srgbClr val="FF0000"/>
                </a:solidFill>
              </a:rPr>
              <a:t>※</a:t>
            </a:r>
            <a:r>
              <a:rPr kumimoji="1" lang="ja-JP" altLang="en-US" dirty="0">
                <a:solidFill>
                  <a:srgbClr val="FF0000"/>
                </a:solidFill>
              </a:rPr>
              <a:t>１．については１ページ以内とすること</a:t>
            </a:r>
          </a:p>
        </p:txBody>
      </p:sp>
    </p:spTree>
    <p:extLst>
      <p:ext uri="{BB962C8B-B14F-4D97-AF65-F5344CB8AC3E}">
        <p14:creationId xmlns:p14="http://schemas.microsoft.com/office/powerpoint/2010/main" val="555808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03E9911-1B54-F7A1-56C9-40D8B286627F}"/>
              </a:ext>
            </a:extLst>
          </p:cNvPr>
          <p:cNvSpPr>
            <a:spLocks noGrp="1"/>
          </p:cNvSpPr>
          <p:nvPr>
            <p:ph type="title"/>
          </p:nvPr>
        </p:nvSpPr>
        <p:spPr>
          <a:xfrm>
            <a:off x="628650" y="365126"/>
            <a:ext cx="7886700" cy="900000"/>
          </a:xfrm>
        </p:spPr>
        <p:txBody>
          <a:bodyPr>
            <a:normAutofit/>
          </a:bodyPr>
          <a:lstStyle/>
          <a:p>
            <a:r>
              <a:rPr lang="ja-JP" altLang="en-US" sz="3600" dirty="0">
                <a:latin typeface="BIZ UDPゴシック" panose="020B0400000000000000" pitchFamily="50" charset="-128"/>
                <a:ea typeface="BIZ UDPゴシック" panose="020B0400000000000000" pitchFamily="50" charset="-128"/>
              </a:rPr>
              <a:t>２．</a:t>
            </a:r>
            <a:r>
              <a:rPr kumimoji="1" lang="ja-JP" altLang="en-US" sz="3600" dirty="0">
                <a:latin typeface="BIZ UDPゴシック" panose="020B0400000000000000" pitchFamily="50" charset="-128"/>
                <a:ea typeface="BIZ UDPゴシック" panose="020B0400000000000000" pitchFamily="50" charset="-128"/>
              </a:rPr>
              <a:t>モデル事業の事業計画①</a:t>
            </a:r>
          </a:p>
        </p:txBody>
      </p:sp>
      <p:sp>
        <p:nvSpPr>
          <p:cNvPr id="4" name="スライド番号プレースホルダー 3">
            <a:extLst>
              <a:ext uri="{FF2B5EF4-FFF2-40B4-BE49-F238E27FC236}">
                <a16:creationId xmlns:a16="http://schemas.microsoft.com/office/drawing/2014/main" id="{D3B12400-345E-ACD9-CDFB-55FDC53A45C6}"/>
              </a:ext>
            </a:extLst>
          </p:cNvPr>
          <p:cNvSpPr>
            <a:spLocks noGrp="1"/>
          </p:cNvSpPr>
          <p:nvPr>
            <p:ph type="sldNum" sz="quarter" idx="12"/>
          </p:nvPr>
        </p:nvSpPr>
        <p:spPr/>
        <p:txBody>
          <a:bodyPr/>
          <a:lstStyle/>
          <a:p>
            <a:fld id="{E961FDAF-81F2-4C27-A63B-43C683B781A8}" type="slidenum">
              <a:rPr kumimoji="1" lang="ja-JP" altLang="en-US" smtClean="0"/>
              <a:t>3</a:t>
            </a:fld>
            <a:endParaRPr kumimoji="1" lang="ja-JP" altLang="en-US"/>
          </a:p>
        </p:txBody>
      </p:sp>
      <p:sp>
        <p:nvSpPr>
          <p:cNvPr id="5" name="コンテンツ プレースホルダー 2">
            <a:extLst>
              <a:ext uri="{FF2B5EF4-FFF2-40B4-BE49-F238E27FC236}">
                <a16:creationId xmlns:a16="http://schemas.microsoft.com/office/drawing/2014/main" id="{0DF56C5E-D0DB-628A-86E4-788F8E7B2C37}"/>
              </a:ext>
            </a:extLst>
          </p:cNvPr>
          <p:cNvSpPr txBox="1">
            <a:spLocks/>
          </p:cNvSpPr>
          <p:nvPr/>
        </p:nvSpPr>
        <p:spPr>
          <a:xfrm>
            <a:off x="612000" y="1550991"/>
            <a:ext cx="7920000" cy="4805359"/>
          </a:xfrm>
          <a:prstGeom prst="rect">
            <a:avLst/>
          </a:prstGeom>
          <a:ln w="19050">
            <a:solidFill>
              <a:schemeClr val="accent3">
                <a:lumMod val="60000"/>
                <a:lumOff val="40000"/>
              </a:schemeClr>
            </a:solidFill>
          </a:ln>
        </p:spPr>
        <p:txBody>
          <a:bodyPr vert="horz" lIns="91440" tIns="180000" rIns="91440" bIns="18000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just">
              <a:buNone/>
            </a:pPr>
            <a:r>
              <a:rPr lang="ja-JP" altLang="en-US" sz="1200" dirty="0"/>
              <a:t>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a:t>
            </a:r>
            <a:endParaRPr lang="en-US" altLang="ja-JP" sz="1200" dirty="0"/>
          </a:p>
          <a:p>
            <a:pPr marL="0" indent="0" algn="just">
              <a:buNone/>
            </a:pPr>
            <a:r>
              <a:rPr lang="en-US" altLang="ja-JP" sz="1200" dirty="0">
                <a:solidFill>
                  <a:srgbClr val="FF0000"/>
                </a:solidFill>
              </a:rPr>
              <a:t>※</a:t>
            </a:r>
            <a:r>
              <a:rPr lang="ja-JP" altLang="en-US" sz="1200" dirty="0">
                <a:solidFill>
                  <a:srgbClr val="FF0000"/>
                </a:solidFill>
              </a:rPr>
              <a:t>取組内容について、できる限り具体的に記載すること。</a:t>
            </a:r>
            <a:endParaRPr lang="en-US" altLang="ja-JP" sz="1200" dirty="0">
              <a:solidFill>
                <a:srgbClr val="FF0000"/>
              </a:solidFill>
            </a:endParaRPr>
          </a:p>
          <a:p>
            <a:pPr marL="0" indent="0" algn="just">
              <a:buNone/>
            </a:pPr>
            <a:r>
              <a:rPr lang="en-US" altLang="ja-JP" sz="1200" dirty="0">
                <a:solidFill>
                  <a:srgbClr val="FF0000"/>
                </a:solidFill>
              </a:rPr>
              <a:t>※</a:t>
            </a:r>
            <a:r>
              <a:rPr lang="ja-JP" altLang="en-US" sz="1200" dirty="0">
                <a:solidFill>
                  <a:srgbClr val="FF0000"/>
                </a:solidFill>
              </a:rPr>
              <a:t>理念・方針等については本欄ではなく、前頁「１－①：本取組のビジョン・テーマ」に記載すること。</a:t>
            </a:r>
            <a:endParaRPr lang="en-US" altLang="ja-JP" sz="1200" dirty="0">
              <a:solidFill>
                <a:srgbClr val="FF0000"/>
              </a:solidFill>
            </a:endParaRPr>
          </a:p>
          <a:p>
            <a:pPr marL="0" indent="0" algn="just">
              <a:buNone/>
            </a:pPr>
            <a:r>
              <a:rPr lang="en-US" altLang="ja-JP" sz="1200" dirty="0">
                <a:solidFill>
                  <a:srgbClr val="FF0000"/>
                </a:solidFill>
              </a:rPr>
              <a:t>※</a:t>
            </a:r>
            <a:r>
              <a:rPr lang="ja-JP" altLang="en-US" sz="1200" dirty="0">
                <a:solidFill>
                  <a:srgbClr val="FF0000"/>
                </a:solidFill>
              </a:rPr>
              <a:t>図を挿入することは可能だが、イメージ図のみによる表現とせず、取組内容がどのように関係人口の創出・拡大に寄与するかについてストーリー立てて記載すること。</a:t>
            </a:r>
            <a:endParaRPr lang="en-US" altLang="ja-JP" sz="1200" dirty="0">
              <a:solidFill>
                <a:srgbClr val="FF0000"/>
              </a:solidFill>
            </a:endParaRPr>
          </a:p>
        </p:txBody>
      </p:sp>
      <p:cxnSp>
        <p:nvCxnSpPr>
          <p:cNvPr id="9" name="直線コネクタ 8">
            <a:extLst>
              <a:ext uri="{FF2B5EF4-FFF2-40B4-BE49-F238E27FC236}">
                <a16:creationId xmlns:a16="http://schemas.microsoft.com/office/drawing/2014/main" id="{B4B26CFE-9862-234E-F25A-D67ECC5BB86A}"/>
              </a:ext>
            </a:extLst>
          </p:cNvPr>
          <p:cNvCxnSpPr>
            <a:cxnSpLocks/>
          </p:cNvCxnSpPr>
          <p:nvPr/>
        </p:nvCxnSpPr>
        <p:spPr>
          <a:xfrm>
            <a:off x="628650" y="1304925"/>
            <a:ext cx="78867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0" y="42006"/>
            <a:ext cx="4570482" cy="369332"/>
          </a:xfrm>
          <a:prstGeom prst="rect">
            <a:avLst/>
          </a:prstGeom>
          <a:noFill/>
        </p:spPr>
        <p:txBody>
          <a:bodyPr wrap="none" rtlCol="0">
            <a:spAutoFit/>
          </a:bodyPr>
          <a:lstStyle/>
          <a:p>
            <a:r>
              <a:rPr kumimoji="1" lang="en-US" altLang="ja-JP" dirty="0">
                <a:solidFill>
                  <a:srgbClr val="FF0000"/>
                </a:solidFill>
              </a:rPr>
              <a:t>※</a:t>
            </a:r>
            <a:r>
              <a:rPr kumimoji="1" lang="ja-JP" altLang="en-US" dirty="0">
                <a:solidFill>
                  <a:srgbClr val="FF0000"/>
                </a:solidFill>
              </a:rPr>
              <a:t>２．については４ページ以内とすること</a:t>
            </a:r>
          </a:p>
        </p:txBody>
      </p:sp>
    </p:spTree>
    <p:extLst>
      <p:ext uri="{BB962C8B-B14F-4D97-AF65-F5344CB8AC3E}">
        <p14:creationId xmlns:p14="http://schemas.microsoft.com/office/powerpoint/2010/main" val="580589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03E9911-1B54-F7A1-56C9-40D8B286627F}"/>
              </a:ext>
            </a:extLst>
          </p:cNvPr>
          <p:cNvSpPr>
            <a:spLocks noGrp="1"/>
          </p:cNvSpPr>
          <p:nvPr>
            <p:ph type="title"/>
          </p:nvPr>
        </p:nvSpPr>
        <p:spPr>
          <a:xfrm>
            <a:off x="628650" y="365126"/>
            <a:ext cx="7886700" cy="900000"/>
          </a:xfrm>
        </p:spPr>
        <p:txBody>
          <a:bodyPr>
            <a:normAutofit/>
          </a:bodyPr>
          <a:lstStyle/>
          <a:p>
            <a:r>
              <a:rPr lang="ja-JP" altLang="en-US" sz="3600" dirty="0">
                <a:latin typeface="BIZ UDPゴシック" panose="020B0400000000000000" pitchFamily="50" charset="-128"/>
                <a:ea typeface="BIZ UDPゴシック" panose="020B0400000000000000" pitchFamily="50" charset="-128"/>
              </a:rPr>
              <a:t>２．</a:t>
            </a:r>
            <a:r>
              <a:rPr kumimoji="1" lang="ja-JP" altLang="en-US" sz="3600" dirty="0">
                <a:latin typeface="BIZ UDPゴシック" panose="020B0400000000000000" pitchFamily="50" charset="-128"/>
                <a:ea typeface="BIZ UDPゴシック" panose="020B0400000000000000" pitchFamily="50" charset="-128"/>
              </a:rPr>
              <a:t>モデル事業の事業計画②</a:t>
            </a:r>
          </a:p>
        </p:txBody>
      </p:sp>
      <p:sp>
        <p:nvSpPr>
          <p:cNvPr id="4" name="スライド番号プレースホルダー 3">
            <a:extLst>
              <a:ext uri="{FF2B5EF4-FFF2-40B4-BE49-F238E27FC236}">
                <a16:creationId xmlns:a16="http://schemas.microsoft.com/office/drawing/2014/main" id="{D3B12400-345E-ACD9-CDFB-55FDC53A45C6}"/>
              </a:ext>
            </a:extLst>
          </p:cNvPr>
          <p:cNvSpPr>
            <a:spLocks noGrp="1"/>
          </p:cNvSpPr>
          <p:nvPr>
            <p:ph type="sldNum" sz="quarter" idx="12"/>
          </p:nvPr>
        </p:nvSpPr>
        <p:spPr/>
        <p:txBody>
          <a:bodyPr/>
          <a:lstStyle/>
          <a:p>
            <a:fld id="{E961FDAF-81F2-4C27-A63B-43C683B781A8}" type="slidenum">
              <a:rPr kumimoji="1" lang="ja-JP" altLang="en-US" smtClean="0"/>
              <a:t>4</a:t>
            </a:fld>
            <a:endParaRPr kumimoji="1" lang="ja-JP" altLang="en-US"/>
          </a:p>
        </p:txBody>
      </p:sp>
      <p:cxnSp>
        <p:nvCxnSpPr>
          <p:cNvPr id="9" name="直線コネクタ 8">
            <a:extLst>
              <a:ext uri="{FF2B5EF4-FFF2-40B4-BE49-F238E27FC236}">
                <a16:creationId xmlns:a16="http://schemas.microsoft.com/office/drawing/2014/main" id="{B4B26CFE-9862-234E-F25A-D67ECC5BB86A}"/>
              </a:ext>
            </a:extLst>
          </p:cNvPr>
          <p:cNvCxnSpPr>
            <a:cxnSpLocks/>
          </p:cNvCxnSpPr>
          <p:nvPr/>
        </p:nvCxnSpPr>
        <p:spPr>
          <a:xfrm>
            <a:off x="628650" y="1304925"/>
            <a:ext cx="78867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6" name="コンテンツ プレースホルダー 2">
            <a:extLst>
              <a:ext uri="{FF2B5EF4-FFF2-40B4-BE49-F238E27FC236}">
                <a16:creationId xmlns:a16="http://schemas.microsoft.com/office/drawing/2014/main" id="{0DF56C5E-D0DB-628A-86E4-788F8E7B2C37}"/>
              </a:ext>
            </a:extLst>
          </p:cNvPr>
          <p:cNvSpPr txBox="1">
            <a:spLocks/>
          </p:cNvSpPr>
          <p:nvPr/>
        </p:nvSpPr>
        <p:spPr>
          <a:xfrm>
            <a:off x="612000" y="1550991"/>
            <a:ext cx="7920000" cy="4805359"/>
          </a:xfrm>
          <a:prstGeom prst="rect">
            <a:avLst/>
          </a:prstGeom>
          <a:ln w="19050">
            <a:solidFill>
              <a:schemeClr val="accent3">
                <a:lumMod val="60000"/>
                <a:lumOff val="40000"/>
              </a:schemeClr>
            </a:solidFill>
          </a:ln>
        </p:spPr>
        <p:txBody>
          <a:bodyPr vert="horz" lIns="91440" tIns="180000" rIns="91440" bIns="18000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just">
              <a:buNone/>
            </a:pPr>
            <a:r>
              <a:rPr lang="ja-JP" altLang="en-US" sz="1200" dirty="0"/>
              <a:t>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a:t>
            </a:r>
            <a:endParaRPr lang="en-US" altLang="ja-JP" sz="1200" dirty="0"/>
          </a:p>
          <a:p>
            <a:pPr marL="0" indent="0" algn="ctr">
              <a:buNone/>
            </a:pPr>
            <a:endParaRPr lang="en-US" altLang="ja-JP" dirty="0"/>
          </a:p>
          <a:p>
            <a:pPr marL="0" indent="0" algn="ctr">
              <a:buNone/>
            </a:pPr>
            <a:endParaRPr lang="ja-JP" altLang="en-US" dirty="0"/>
          </a:p>
        </p:txBody>
      </p:sp>
    </p:spTree>
    <p:extLst>
      <p:ext uri="{BB962C8B-B14F-4D97-AF65-F5344CB8AC3E}">
        <p14:creationId xmlns:p14="http://schemas.microsoft.com/office/powerpoint/2010/main" val="4236321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03E9911-1B54-F7A1-56C9-40D8B286627F}"/>
              </a:ext>
            </a:extLst>
          </p:cNvPr>
          <p:cNvSpPr>
            <a:spLocks noGrp="1"/>
          </p:cNvSpPr>
          <p:nvPr>
            <p:ph type="title"/>
          </p:nvPr>
        </p:nvSpPr>
        <p:spPr>
          <a:xfrm>
            <a:off x="628650" y="365126"/>
            <a:ext cx="7886700" cy="900000"/>
          </a:xfrm>
        </p:spPr>
        <p:txBody>
          <a:bodyPr>
            <a:normAutofit/>
          </a:bodyPr>
          <a:lstStyle/>
          <a:p>
            <a:r>
              <a:rPr lang="ja-JP" altLang="en-US" sz="3600" dirty="0">
                <a:latin typeface="BIZ UDPゴシック" panose="020B0400000000000000" pitchFamily="50" charset="-128"/>
                <a:ea typeface="BIZ UDPゴシック" panose="020B0400000000000000" pitchFamily="50" charset="-128"/>
              </a:rPr>
              <a:t>２．</a:t>
            </a:r>
            <a:r>
              <a:rPr kumimoji="1" lang="ja-JP" altLang="en-US" sz="3600" dirty="0">
                <a:latin typeface="BIZ UDPゴシック" panose="020B0400000000000000" pitchFamily="50" charset="-128"/>
                <a:ea typeface="BIZ UDPゴシック" panose="020B0400000000000000" pitchFamily="50" charset="-128"/>
              </a:rPr>
              <a:t>モデル事業の事業計画③</a:t>
            </a:r>
          </a:p>
        </p:txBody>
      </p:sp>
      <p:sp>
        <p:nvSpPr>
          <p:cNvPr id="4" name="スライド番号プレースホルダー 3">
            <a:extLst>
              <a:ext uri="{FF2B5EF4-FFF2-40B4-BE49-F238E27FC236}">
                <a16:creationId xmlns:a16="http://schemas.microsoft.com/office/drawing/2014/main" id="{D3B12400-345E-ACD9-CDFB-55FDC53A45C6}"/>
              </a:ext>
            </a:extLst>
          </p:cNvPr>
          <p:cNvSpPr>
            <a:spLocks noGrp="1"/>
          </p:cNvSpPr>
          <p:nvPr>
            <p:ph type="sldNum" sz="quarter" idx="12"/>
          </p:nvPr>
        </p:nvSpPr>
        <p:spPr/>
        <p:txBody>
          <a:bodyPr/>
          <a:lstStyle/>
          <a:p>
            <a:fld id="{E961FDAF-81F2-4C27-A63B-43C683B781A8}" type="slidenum">
              <a:rPr kumimoji="1" lang="ja-JP" altLang="en-US" smtClean="0"/>
              <a:t>5</a:t>
            </a:fld>
            <a:endParaRPr kumimoji="1" lang="ja-JP" altLang="en-US"/>
          </a:p>
        </p:txBody>
      </p:sp>
      <p:cxnSp>
        <p:nvCxnSpPr>
          <p:cNvPr id="9" name="直線コネクタ 8">
            <a:extLst>
              <a:ext uri="{FF2B5EF4-FFF2-40B4-BE49-F238E27FC236}">
                <a16:creationId xmlns:a16="http://schemas.microsoft.com/office/drawing/2014/main" id="{B4B26CFE-9862-234E-F25A-D67ECC5BB86A}"/>
              </a:ext>
            </a:extLst>
          </p:cNvPr>
          <p:cNvCxnSpPr>
            <a:cxnSpLocks/>
          </p:cNvCxnSpPr>
          <p:nvPr/>
        </p:nvCxnSpPr>
        <p:spPr>
          <a:xfrm>
            <a:off x="628650" y="1304925"/>
            <a:ext cx="78867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6" name="コンテンツ プレースホルダー 2">
            <a:extLst>
              <a:ext uri="{FF2B5EF4-FFF2-40B4-BE49-F238E27FC236}">
                <a16:creationId xmlns:a16="http://schemas.microsoft.com/office/drawing/2014/main" id="{0DF56C5E-D0DB-628A-86E4-788F8E7B2C37}"/>
              </a:ext>
            </a:extLst>
          </p:cNvPr>
          <p:cNvSpPr txBox="1">
            <a:spLocks/>
          </p:cNvSpPr>
          <p:nvPr/>
        </p:nvSpPr>
        <p:spPr>
          <a:xfrm>
            <a:off x="612000" y="1550991"/>
            <a:ext cx="7920000" cy="4805359"/>
          </a:xfrm>
          <a:prstGeom prst="rect">
            <a:avLst/>
          </a:prstGeom>
          <a:ln w="19050">
            <a:solidFill>
              <a:schemeClr val="accent3">
                <a:lumMod val="60000"/>
                <a:lumOff val="40000"/>
              </a:schemeClr>
            </a:solidFill>
          </a:ln>
        </p:spPr>
        <p:txBody>
          <a:bodyPr vert="horz" lIns="91440" tIns="180000" rIns="91440" bIns="18000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just">
              <a:buNone/>
            </a:pPr>
            <a:r>
              <a:rPr lang="ja-JP" altLang="en-US" sz="1200" dirty="0"/>
              <a:t>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a:t>
            </a:r>
            <a:endParaRPr lang="en-US" altLang="ja-JP" sz="1200" dirty="0"/>
          </a:p>
          <a:p>
            <a:pPr marL="0" indent="0" algn="ctr">
              <a:buNone/>
            </a:pPr>
            <a:endParaRPr lang="en-US" altLang="ja-JP" dirty="0"/>
          </a:p>
          <a:p>
            <a:pPr marL="0" indent="0" algn="ctr">
              <a:buNone/>
            </a:pPr>
            <a:endParaRPr lang="ja-JP" altLang="en-US" dirty="0"/>
          </a:p>
        </p:txBody>
      </p:sp>
    </p:spTree>
    <p:extLst>
      <p:ext uri="{BB962C8B-B14F-4D97-AF65-F5344CB8AC3E}">
        <p14:creationId xmlns:p14="http://schemas.microsoft.com/office/powerpoint/2010/main" val="1910714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03E9911-1B54-F7A1-56C9-40D8B286627F}"/>
              </a:ext>
            </a:extLst>
          </p:cNvPr>
          <p:cNvSpPr>
            <a:spLocks noGrp="1"/>
          </p:cNvSpPr>
          <p:nvPr>
            <p:ph type="title"/>
          </p:nvPr>
        </p:nvSpPr>
        <p:spPr>
          <a:xfrm>
            <a:off x="628650" y="365126"/>
            <a:ext cx="7886700" cy="900000"/>
          </a:xfrm>
        </p:spPr>
        <p:txBody>
          <a:bodyPr>
            <a:normAutofit/>
          </a:bodyPr>
          <a:lstStyle/>
          <a:p>
            <a:r>
              <a:rPr lang="ja-JP" altLang="en-US" sz="3600" dirty="0">
                <a:latin typeface="BIZ UDPゴシック" panose="020B0400000000000000" pitchFamily="50" charset="-128"/>
                <a:ea typeface="BIZ UDPゴシック" panose="020B0400000000000000" pitchFamily="50" charset="-128"/>
              </a:rPr>
              <a:t>２．</a:t>
            </a:r>
            <a:r>
              <a:rPr kumimoji="1" lang="ja-JP" altLang="en-US" sz="3600" dirty="0">
                <a:latin typeface="BIZ UDPゴシック" panose="020B0400000000000000" pitchFamily="50" charset="-128"/>
                <a:ea typeface="BIZ UDPゴシック" panose="020B0400000000000000" pitchFamily="50" charset="-128"/>
              </a:rPr>
              <a:t>モデル事業の事業計画④</a:t>
            </a:r>
          </a:p>
        </p:txBody>
      </p:sp>
      <p:sp>
        <p:nvSpPr>
          <p:cNvPr id="4" name="スライド番号プレースホルダー 3">
            <a:extLst>
              <a:ext uri="{FF2B5EF4-FFF2-40B4-BE49-F238E27FC236}">
                <a16:creationId xmlns:a16="http://schemas.microsoft.com/office/drawing/2014/main" id="{D3B12400-345E-ACD9-CDFB-55FDC53A45C6}"/>
              </a:ext>
            </a:extLst>
          </p:cNvPr>
          <p:cNvSpPr>
            <a:spLocks noGrp="1"/>
          </p:cNvSpPr>
          <p:nvPr>
            <p:ph type="sldNum" sz="quarter" idx="12"/>
          </p:nvPr>
        </p:nvSpPr>
        <p:spPr/>
        <p:txBody>
          <a:bodyPr/>
          <a:lstStyle/>
          <a:p>
            <a:fld id="{E961FDAF-81F2-4C27-A63B-43C683B781A8}" type="slidenum">
              <a:rPr kumimoji="1" lang="ja-JP" altLang="en-US" smtClean="0"/>
              <a:t>6</a:t>
            </a:fld>
            <a:endParaRPr kumimoji="1" lang="ja-JP" altLang="en-US"/>
          </a:p>
        </p:txBody>
      </p:sp>
      <p:cxnSp>
        <p:nvCxnSpPr>
          <p:cNvPr id="9" name="直線コネクタ 8">
            <a:extLst>
              <a:ext uri="{FF2B5EF4-FFF2-40B4-BE49-F238E27FC236}">
                <a16:creationId xmlns:a16="http://schemas.microsoft.com/office/drawing/2014/main" id="{B4B26CFE-9862-234E-F25A-D67ECC5BB86A}"/>
              </a:ext>
            </a:extLst>
          </p:cNvPr>
          <p:cNvCxnSpPr>
            <a:cxnSpLocks/>
          </p:cNvCxnSpPr>
          <p:nvPr/>
        </p:nvCxnSpPr>
        <p:spPr>
          <a:xfrm>
            <a:off x="628650" y="1304925"/>
            <a:ext cx="78867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6" name="コンテンツ プレースホルダー 2">
            <a:extLst>
              <a:ext uri="{FF2B5EF4-FFF2-40B4-BE49-F238E27FC236}">
                <a16:creationId xmlns:a16="http://schemas.microsoft.com/office/drawing/2014/main" id="{0DF56C5E-D0DB-628A-86E4-788F8E7B2C37}"/>
              </a:ext>
            </a:extLst>
          </p:cNvPr>
          <p:cNvSpPr txBox="1">
            <a:spLocks/>
          </p:cNvSpPr>
          <p:nvPr/>
        </p:nvSpPr>
        <p:spPr>
          <a:xfrm>
            <a:off x="612000" y="1550993"/>
            <a:ext cx="7920000" cy="1623666"/>
          </a:xfrm>
          <a:prstGeom prst="rect">
            <a:avLst/>
          </a:prstGeom>
          <a:ln w="19050">
            <a:solidFill>
              <a:schemeClr val="accent3">
                <a:lumMod val="60000"/>
                <a:lumOff val="40000"/>
              </a:schemeClr>
            </a:solidFill>
          </a:ln>
        </p:spPr>
        <p:txBody>
          <a:bodyPr vert="horz" lIns="91440" tIns="180000" rIns="91440" bIns="18000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just">
              <a:buNone/>
            </a:pPr>
            <a:r>
              <a:rPr lang="ja-JP" altLang="en-US" sz="1200" dirty="0"/>
              <a:t>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a:t>
            </a:r>
            <a:endParaRPr lang="en-US" altLang="ja-JP" sz="1200" dirty="0"/>
          </a:p>
          <a:p>
            <a:pPr marL="0" indent="0" algn="ctr">
              <a:buNone/>
            </a:pPr>
            <a:endParaRPr lang="en-US" altLang="ja-JP" dirty="0"/>
          </a:p>
          <a:p>
            <a:pPr marL="0" indent="0" algn="ctr">
              <a:buNone/>
            </a:pPr>
            <a:endParaRPr lang="ja-JP" altLang="en-US" dirty="0"/>
          </a:p>
        </p:txBody>
      </p:sp>
      <p:graphicFrame>
        <p:nvGraphicFramePr>
          <p:cNvPr id="7" name="表 4">
            <a:extLst>
              <a:ext uri="{FF2B5EF4-FFF2-40B4-BE49-F238E27FC236}">
                <a16:creationId xmlns:a16="http://schemas.microsoft.com/office/drawing/2014/main" id="{D5C710D2-4D04-EEC5-E2F7-0C24CCD94B0F}"/>
              </a:ext>
            </a:extLst>
          </p:cNvPr>
          <p:cNvGraphicFramePr>
            <a:graphicFrameLocks noGrp="1"/>
          </p:cNvGraphicFramePr>
          <p:nvPr>
            <p:ph idx="1"/>
          </p:nvPr>
        </p:nvGraphicFramePr>
        <p:xfrm>
          <a:off x="615971" y="3429000"/>
          <a:ext cx="7916029" cy="1429515"/>
        </p:xfrm>
        <a:graphic>
          <a:graphicData uri="http://schemas.openxmlformats.org/drawingml/2006/table">
            <a:tbl>
              <a:tblPr firstRow="1" bandRow="1">
                <a:tableStyleId>{5C22544A-7EE6-4342-B048-85BDC9FD1C3A}</a:tableStyleId>
              </a:tblPr>
              <a:tblGrid>
                <a:gridCol w="4169559">
                  <a:extLst>
                    <a:ext uri="{9D8B030D-6E8A-4147-A177-3AD203B41FA5}">
                      <a16:colId xmlns:a16="http://schemas.microsoft.com/office/drawing/2014/main" val="1786377346"/>
                    </a:ext>
                  </a:extLst>
                </a:gridCol>
                <a:gridCol w="1529544">
                  <a:extLst>
                    <a:ext uri="{9D8B030D-6E8A-4147-A177-3AD203B41FA5}">
                      <a16:colId xmlns:a16="http://schemas.microsoft.com/office/drawing/2014/main" val="674088170"/>
                    </a:ext>
                  </a:extLst>
                </a:gridCol>
                <a:gridCol w="2216926">
                  <a:extLst>
                    <a:ext uri="{9D8B030D-6E8A-4147-A177-3AD203B41FA5}">
                      <a16:colId xmlns:a16="http://schemas.microsoft.com/office/drawing/2014/main" val="2227127334"/>
                    </a:ext>
                  </a:extLst>
                </a:gridCol>
              </a:tblGrid>
              <a:tr h="301566">
                <a:tc>
                  <a:txBody>
                    <a:bodyPr/>
                    <a:lstStyle/>
                    <a:p>
                      <a:pPr algn="ctr"/>
                      <a:r>
                        <a:rPr kumimoji="1" lang="ja-JP" altLang="en-US" sz="1200" b="0" dirty="0">
                          <a:solidFill>
                            <a:schemeClr val="tx1"/>
                          </a:solidFill>
                          <a:latin typeface="+mn-ea"/>
                          <a:ea typeface="+mn-ea"/>
                        </a:rPr>
                        <a:t>指標</a:t>
                      </a:r>
                    </a:p>
                  </a:txBody>
                  <a:tcPr marL="94857" marR="94857" marT="47429" marB="47429"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n-ea"/>
                          <a:ea typeface="+mn-ea"/>
                        </a:rPr>
                        <a:t>目標値</a:t>
                      </a:r>
                    </a:p>
                  </a:txBody>
                  <a:tcPr marL="94857" marR="94857" marT="47429" marB="47429"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n-ea"/>
                          <a:ea typeface="+mn-ea"/>
                        </a:rPr>
                        <a:t>検証方法</a:t>
                      </a:r>
                    </a:p>
                  </a:txBody>
                  <a:tcPr marL="94857" marR="94857" marT="47429" marB="47429"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2176380"/>
                  </a:ext>
                </a:extLst>
              </a:tr>
              <a:tr h="578065">
                <a:tc>
                  <a:txBody>
                    <a:bodyPr/>
                    <a:lstStyle/>
                    <a:p>
                      <a:pPr algn="just"/>
                      <a:r>
                        <a:rPr kumimoji="1" lang="ja-JP" altLang="en-US" sz="1200" b="0" dirty="0">
                          <a:solidFill>
                            <a:schemeClr val="tx1"/>
                          </a:solidFill>
                          <a:latin typeface="+mn-ea"/>
                          <a:ea typeface="+mn-ea"/>
                        </a:rPr>
                        <a:t>（指標例）</a:t>
                      </a:r>
                      <a:r>
                        <a:rPr lang="ja-JP" altLang="en-US" sz="1200" dirty="0"/>
                        <a:t>継続的にかかわりたいと考える参加者の割合</a:t>
                      </a:r>
                      <a:endParaRPr kumimoji="1" lang="ja-JP" altLang="en-US" sz="1200" b="0" dirty="0">
                        <a:solidFill>
                          <a:schemeClr val="tx1"/>
                        </a:solidFill>
                        <a:latin typeface="+mn-ea"/>
                        <a:ea typeface="+mn-ea"/>
                      </a:endParaRPr>
                    </a:p>
                  </a:txBody>
                  <a:tcPr marL="94857" marR="94857" marT="47429" marB="47429"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mn-ea"/>
                          <a:ea typeface="+mn-ea"/>
                        </a:rPr>
                        <a:t>〇〇％</a:t>
                      </a:r>
                    </a:p>
                  </a:txBody>
                  <a:tcPr marL="94857" marR="94857" marT="47429" marB="47429"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mn-ea"/>
                          <a:ea typeface="+mn-ea"/>
                        </a:rPr>
                        <a:t>〇〇〇〇〇〇〇〇</a:t>
                      </a:r>
                    </a:p>
                  </a:txBody>
                  <a:tcPr marL="94857" marR="94857" marT="47429" marB="47429"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36625496"/>
                  </a:ext>
                </a:extLst>
              </a:tr>
              <a:tr h="54988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n-ea"/>
                          <a:ea typeface="+mn-ea"/>
                        </a:rPr>
                        <a:t>（指標例）</a:t>
                      </a:r>
                      <a:r>
                        <a:rPr kumimoji="1" lang="ja-JP" altLang="en-US" sz="1200" b="0" dirty="0">
                          <a:solidFill>
                            <a:schemeClr val="dk1"/>
                          </a:solidFill>
                          <a:latin typeface="+mn-lt"/>
                          <a:ea typeface="+mn-ea"/>
                        </a:rPr>
                        <a:t>オンラインコミュニティの登録者数</a:t>
                      </a:r>
                      <a:endParaRPr kumimoji="1" lang="ja-JP" altLang="en-US" sz="1200" b="0" dirty="0">
                        <a:solidFill>
                          <a:schemeClr val="tx1"/>
                        </a:solidFill>
                        <a:latin typeface="+mn-ea"/>
                        <a:ea typeface="+mn-ea"/>
                      </a:endParaRPr>
                    </a:p>
                  </a:txBody>
                  <a:tcPr marL="94857" marR="94857" marT="47429" marB="47429"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mn-ea"/>
                          <a:ea typeface="+mn-ea"/>
                        </a:rPr>
                        <a:t>〇〇人</a:t>
                      </a:r>
                    </a:p>
                  </a:txBody>
                  <a:tcPr marL="94857" marR="94857" marT="47429" marB="47429"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n-ea"/>
                          <a:ea typeface="+mn-ea"/>
                        </a:rPr>
                        <a:t>〇〇〇〇〇〇〇〇</a:t>
                      </a:r>
                    </a:p>
                  </a:txBody>
                  <a:tcPr marL="94857" marR="94857" marT="47429" marB="47429"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98776570"/>
                  </a:ext>
                </a:extLst>
              </a:tr>
            </a:tbl>
          </a:graphicData>
        </a:graphic>
      </p:graphicFrame>
      <p:sp>
        <p:nvSpPr>
          <p:cNvPr id="8" name="テキスト ボックス 7"/>
          <p:cNvSpPr txBox="1"/>
          <p:nvPr/>
        </p:nvSpPr>
        <p:spPr>
          <a:xfrm>
            <a:off x="612000" y="4845342"/>
            <a:ext cx="3416320" cy="461665"/>
          </a:xfrm>
          <a:prstGeom prst="rect">
            <a:avLst/>
          </a:prstGeom>
          <a:noFill/>
        </p:spPr>
        <p:txBody>
          <a:bodyPr wrap="none" rtlCol="0">
            <a:spAutoFit/>
          </a:bodyPr>
          <a:lstStyle/>
          <a:p>
            <a:r>
              <a:rPr kumimoji="1" lang="en-US" altLang="ja-JP" sz="1200" dirty="0">
                <a:solidFill>
                  <a:srgbClr val="FF0000"/>
                </a:solidFill>
              </a:rPr>
              <a:t>※</a:t>
            </a:r>
            <a:r>
              <a:rPr kumimoji="1" lang="ja-JP" altLang="en-US" sz="1200" dirty="0">
                <a:solidFill>
                  <a:srgbClr val="FF0000"/>
                </a:solidFill>
              </a:rPr>
              <a:t>取組内容に対応した指標を設定すること。</a:t>
            </a:r>
            <a:endParaRPr kumimoji="1" lang="en-US" altLang="ja-JP" sz="1200" dirty="0">
              <a:solidFill>
                <a:srgbClr val="FF0000"/>
              </a:solidFill>
            </a:endParaRPr>
          </a:p>
          <a:p>
            <a:r>
              <a:rPr kumimoji="1" lang="en-US" altLang="ja-JP" sz="1200" dirty="0">
                <a:solidFill>
                  <a:srgbClr val="FF0000"/>
                </a:solidFill>
              </a:rPr>
              <a:t>※</a:t>
            </a:r>
            <a:r>
              <a:rPr kumimoji="1" lang="ja-JP" altLang="en-US" sz="1200" dirty="0">
                <a:solidFill>
                  <a:srgbClr val="FF0000"/>
                </a:solidFill>
              </a:rPr>
              <a:t>目標値の設定根拠についても言及すること。</a:t>
            </a:r>
          </a:p>
        </p:txBody>
      </p:sp>
      <p:graphicFrame>
        <p:nvGraphicFramePr>
          <p:cNvPr id="3" name="表 4">
            <a:extLst>
              <a:ext uri="{FF2B5EF4-FFF2-40B4-BE49-F238E27FC236}">
                <a16:creationId xmlns:a16="http://schemas.microsoft.com/office/drawing/2014/main" id="{639C6FC4-754B-5B66-0376-A342CDC792C2}"/>
              </a:ext>
            </a:extLst>
          </p:cNvPr>
          <p:cNvGraphicFramePr>
            <a:graphicFrameLocks/>
          </p:cNvGraphicFramePr>
          <p:nvPr/>
        </p:nvGraphicFramePr>
        <p:xfrm>
          <a:off x="615971" y="5354025"/>
          <a:ext cx="7916029" cy="737592"/>
        </p:xfrm>
        <a:graphic>
          <a:graphicData uri="http://schemas.openxmlformats.org/drawingml/2006/table">
            <a:tbl>
              <a:tblPr firstRow="1" bandRow="1">
                <a:tableStyleId>{5C22544A-7EE6-4342-B048-85BDC9FD1C3A}</a:tableStyleId>
              </a:tblPr>
              <a:tblGrid>
                <a:gridCol w="4169559">
                  <a:extLst>
                    <a:ext uri="{9D8B030D-6E8A-4147-A177-3AD203B41FA5}">
                      <a16:colId xmlns:a16="http://schemas.microsoft.com/office/drawing/2014/main" val="1786377346"/>
                    </a:ext>
                  </a:extLst>
                </a:gridCol>
                <a:gridCol w="1529544">
                  <a:extLst>
                    <a:ext uri="{9D8B030D-6E8A-4147-A177-3AD203B41FA5}">
                      <a16:colId xmlns:a16="http://schemas.microsoft.com/office/drawing/2014/main" val="674088170"/>
                    </a:ext>
                  </a:extLst>
                </a:gridCol>
                <a:gridCol w="2216926">
                  <a:extLst>
                    <a:ext uri="{9D8B030D-6E8A-4147-A177-3AD203B41FA5}">
                      <a16:colId xmlns:a16="http://schemas.microsoft.com/office/drawing/2014/main" val="2227127334"/>
                    </a:ext>
                  </a:extLst>
                </a:gridCol>
              </a:tblGrid>
              <a:tr h="239897">
                <a:tc>
                  <a:txBody>
                    <a:bodyPr/>
                    <a:lstStyle/>
                    <a:p>
                      <a:pPr algn="ctr"/>
                      <a:r>
                        <a:rPr kumimoji="1" lang="ja-JP" altLang="en-US" sz="1200" b="0" dirty="0">
                          <a:solidFill>
                            <a:schemeClr val="tx1"/>
                          </a:solidFill>
                          <a:latin typeface="+mn-ea"/>
                          <a:ea typeface="+mn-ea"/>
                        </a:rPr>
                        <a:t>関係人口</a:t>
                      </a:r>
                      <a:r>
                        <a:rPr kumimoji="1" lang="ja-JP" altLang="en-US" sz="1200" b="0" dirty="0">
                          <a:solidFill>
                            <a:srgbClr val="FF0000"/>
                          </a:solidFill>
                          <a:latin typeface="+mn-ea"/>
                          <a:ea typeface="+mn-ea"/>
                        </a:rPr>
                        <a:t>がもたらす地域への好影響等</a:t>
                      </a:r>
                      <a:r>
                        <a:rPr kumimoji="1" lang="ja-JP" altLang="en-US" sz="1200" b="0" dirty="0">
                          <a:solidFill>
                            <a:schemeClr val="tx1"/>
                          </a:solidFill>
                          <a:latin typeface="+mn-ea"/>
                          <a:ea typeface="+mn-ea"/>
                        </a:rPr>
                        <a:t>に関する評価指標</a:t>
                      </a:r>
                    </a:p>
                  </a:txBody>
                  <a:tcPr marL="94857" marR="94857" marT="47429" marB="47429"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n-ea"/>
                          <a:ea typeface="+mn-ea"/>
                        </a:rPr>
                        <a:t>目標値</a:t>
                      </a:r>
                    </a:p>
                  </a:txBody>
                  <a:tcPr marL="94857" marR="94857" marT="47429" marB="47429"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n-ea"/>
                          <a:ea typeface="+mn-ea"/>
                        </a:rPr>
                        <a:t>検証方法</a:t>
                      </a:r>
                    </a:p>
                  </a:txBody>
                  <a:tcPr marL="94857" marR="94857" marT="47429" marB="47429"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2176380"/>
                  </a:ext>
                </a:extLst>
              </a:tr>
              <a:tr h="459854">
                <a:tc>
                  <a:txBody>
                    <a:bodyPr/>
                    <a:lstStyle/>
                    <a:p>
                      <a:pPr algn="just"/>
                      <a:endParaRPr kumimoji="1" lang="ja-JP" altLang="en-US" sz="1200" b="0" dirty="0">
                        <a:solidFill>
                          <a:schemeClr val="tx1"/>
                        </a:solidFill>
                        <a:latin typeface="+mn-ea"/>
                        <a:ea typeface="+mn-ea"/>
                      </a:endParaRPr>
                    </a:p>
                  </a:txBody>
                  <a:tcPr marL="94857" marR="94857" marT="47429" marB="47429"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mn-ea"/>
                          <a:ea typeface="+mn-ea"/>
                        </a:rPr>
                        <a:t>〇〇％</a:t>
                      </a:r>
                    </a:p>
                  </a:txBody>
                  <a:tcPr marL="94857" marR="94857" marT="47429" marB="47429"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mn-ea"/>
                          <a:ea typeface="+mn-ea"/>
                        </a:rPr>
                        <a:t>〇〇〇〇〇〇〇〇</a:t>
                      </a:r>
                    </a:p>
                  </a:txBody>
                  <a:tcPr marL="94857" marR="94857" marT="47429" marB="47429"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36625496"/>
                  </a:ext>
                </a:extLst>
              </a:tr>
            </a:tbl>
          </a:graphicData>
        </a:graphic>
      </p:graphicFrame>
      <p:sp>
        <p:nvSpPr>
          <p:cNvPr id="5" name="テキスト ボックス 4">
            <a:extLst>
              <a:ext uri="{FF2B5EF4-FFF2-40B4-BE49-F238E27FC236}">
                <a16:creationId xmlns:a16="http://schemas.microsoft.com/office/drawing/2014/main" id="{D12AD6C7-375F-CB56-80C6-D485040BB964}"/>
              </a:ext>
            </a:extLst>
          </p:cNvPr>
          <p:cNvSpPr txBox="1"/>
          <p:nvPr/>
        </p:nvSpPr>
        <p:spPr>
          <a:xfrm>
            <a:off x="628650" y="6136357"/>
            <a:ext cx="7417415" cy="646331"/>
          </a:xfrm>
          <a:prstGeom prst="rect">
            <a:avLst/>
          </a:prstGeom>
          <a:noFill/>
        </p:spPr>
        <p:txBody>
          <a:bodyPr wrap="none" rtlCol="0">
            <a:spAutoFit/>
          </a:bodyPr>
          <a:lstStyle/>
          <a:p>
            <a:r>
              <a:rPr kumimoji="1" lang="en-US" altLang="ja-JP" sz="1200" dirty="0">
                <a:solidFill>
                  <a:srgbClr val="FF0000"/>
                </a:solidFill>
              </a:rPr>
              <a:t>※</a:t>
            </a:r>
            <a:r>
              <a:rPr kumimoji="1" lang="ja-JP" altLang="en-US" sz="1200" dirty="0">
                <a:solidFill>
                  <a:srgbClr val="FF0000"/>
                </a:solidFill>
              </a:rPr>
              <a:t>この事業をすることでしか発現しない関係人口</a:t>
            </a:r>
            <a:r>
              <a:rPr kumimoji="1" lang="ja-JP" altLang="en-US" sz="1200" b="0" dirty="0">
                <a:solidFill>
                  <a:srgbClr val="FF0000"/>
                </a:solidFill>
                <a:latin typeface="+mn-ea"/>
                <a:ea typeface="+mn-ea"/>
              </a:rPr>
              <a:t>がもたらす地域への好影響等に</a:t>
            </a:r>
            <a:r>
              <a:rPr kumimoji="1" lang="ja-JP" altLang="en-US" sz="1200" dirty="0">
                <a:solidFill>
                  <a:srgbClr val="FF0000"/>
                </a:solidFill>
              </a:rPr>
              <a:t>関する評価指標の提案</a:t>
            </a:r>
            <a:endParaRPr kumimoji="1" lang="en-US" altLang="ja-JP" sz="1200" dirty="0">
              <a:solidFill>
                <a:srgbClr val="FF0000"/>
              </a:solidFill>
            </a:endParaRPr>
          </a:p>
          <a:p>
            <a:r>
              <a:rPr kumimoji="1" lang="en-US" altLang="ja-JP" sz="1200" dirty="0">
                <a:solidFill>
                  <a:srgbClr val="FF0000"/>
                </a:solidFill>
              </a:rPr>
              <a:t>※</a:t>
            </a:r>
            <a:r>
              <a:rPr kumimoji="1" lang="ja-JP" altLang="en-US" sz="1200" dirty="0">
                <a:solidFill>
                  <a:srgbClr val="FF0000"/>
                </a:solidFill>
              </a:rPr>
              <a:t>優れた指標の提案については「モデル事業の的確性」「モデル事業の地域関与度」の観点から、</a:t>
            </a:r>
            <a:endParaRPr kumimoji="1" lang="en-US" altLang="ja-JP" sz="1200" dirty="0">
              <a:solidFill>
                <a:srgbClr val="FF0000"/>
              </a:solidFill>
            </a:endParaRPr>
          </a:p>
          <a:p>
            <a:r>
              <a:rPr kumimoji="1" lang="ja-JP" altLang="en-US" sz="1200" dirty="0">
                <a:solidFill>
                  <a:srgbClr val="FF0000"/>
                </a:solidFill>
              </a:rPr>
              <a:t>　選定委員会において評価の参考とする。</a:t>
            </a:r>
          </a:p>
        </p:txBody>
      </p:sp>
    </p:spTree>
    <p:extLst>
      <p:ext uri="{BB962C8B-B14F-4D97-AF65-F5344CB8AC3E}">
        <p14:creationId xmlns:p14="http://schemas.microsoft.com/office/powerpoint/2010/main" val="3624885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03E9911-1B54-F7A1-56C9-40D8B286627F}"/>
              </a:ext>
            </a:extLst>
          </p:cNvPr>
          <p:cNvSpPr>
            <a:spLocks noGrp="1"/>
          </p:cNvSpPr>
          <p:nvPr>
            <p:ph type="title"/>
          </p:nvPr>
        </p:nvSpPr>
        <p:spPr>
          <a:xfrm>
            <a:off x="628650" y="365126"/>
            <a:ext cx="7886700" cy="900000"/>
          </a:xfrm>
        </p:spPr>
        <p:txBody>
          <a:bodyPr>
            <a:normAutofit/>
          </a:bodyPr>
          <a:lstStyle/>
          <a:p>
            <a:r>
              <a:rPr lang="ja-JP" altLang="en-US" sz="3600" dirty="0">
                <a:latin typeface="BIZ UDPゴシック" panose="020B0400000000000000" pitchFamily="50" charset="-128"/>
                <a:ea typeface="BIZ UDPゴシック" panose="020B0400000000000000" pitchFamily="50" charset="-128"/>
              </a:rPr>
              <a:t>３．</a:t>
            </a:r>
            <a:r>
              <a:rPr kumimoji="1" lang="ja-JP" altLang="en-US" sz="3600" dirty="0">
                <a:latin typeface="BIZ UDPゴシック" panose="020B0400000000000000" pitchFamily="50" charset="-128"/>
                <a:ea typeface="BIZ UDPゴシック" panose="020B0400000000000000" pitchFamily="50" charset="-128"/>
              </a:rPr>
              <a:t>申請者の概要</a:t>
            </a:r>
          </a:p>
        </p:txBody>
      </p:sp>
      <p:sp>
        <p:nvSpPr>
          <p:cNvPr id="4" name="スライド番号プレースホルダー 3">
            <a:extLst>
              <a:ext uri="{FF2B5EF4-FFF2-40B4-BE49-F238E27FC236}">
                <a16:creationId xmlns:a16="http://schemas.microsoft.com/office/drawing/2014/main" id="{D3B12400-345E-ACD9-CDFB-55FDC53A45C6}"/>
              </a:ext>
            </a:extLst>
          </p:cNvPr>
          <p:cNvSpPr>
            <a:spLocks noGrp="1"/>
          </p:cNvSpPr>
          <p:nvPr>
            <p:ph type="sldNum" sz="quarter" idx="12"/>
          </p:nvPr>
        </p:nvSpPr>
        <p:spPr/>
        <p:txBody>
          <a:bodyPr/>
          <a:lstStyle/>
          <a:p>
            <a:fld id="{E961FDAF-81F2-4C27-A63B-43C683B781A8}" type="slidenum">
              <a:rPr kumimoji="1" lang="ja-JP" altLang="en-US" smtClean="0"/>
              <a:t>7</a:t>
            </a:fld>
            <a:endParaRPr kumimoji="1" lang="ja-JP" altLang="en-US"/>
          </a:p>
        </p:txBody>
      </p:sp>
      <p:cxnSp>
        <p:nvCxnSpPr>
          <p:cNvPr id="9" name="直線コネクタ 8">
            <a:extLst>
              <a:ext uri="{FF2B5EF4-FFF2-40B4-BE49-F238E27FC236}">
                <a16:creationId xmlns:a16="http://schemas.microsoft.com/office/drawing/2014/main" id="{B4B26CFE-9862-234E-F25A-D67ECC5BB86A}"/>
              </a:ext>
            </a:extLst>
          </p:cNvPr>
          <p:cNvCxnSpPr>
            <a:cxnSpLocks/>
          </p:cNvCxnSpPr>
          <p:nvPr/>
        </p:nvCxnSpPr>
        <p:spPr>
          <a:xfrm>
            <a:off x="628650" y="1304925"/>
            <a:ext cx="78867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0" y="42006"/>
            <a:ext cx="4339650" cy="369332"/>
          </a:xfrm>
          <a:prstGeom prst="rect">
            <a:avLst/>
          </a:prstGeom>
          <a:noFill/>
        </p:spPr>
        <p:txBody>
          <a:bodyPr wrap="none" rtlCol="0">
            <a:spAutoFit/>
          </a:bodyPr>
          <a:lstStyle/>
          <a:p>
            <a:r>
              <a:rPr kumimoji="1" lang="en-US" altLang="ja-JP" dirty="0">
                <a:solidFill>
                  <a:srgbClr val="FF0000"/>
                </a:solidFill>
              </a:rPr>
              <a:t>※</a:t>
            </a:r>
            <a:r>
              <a:rPr kumimoji="1" lang="ja-JP" altLang="en-US" dirty="0">
                <a:solidFill>
                  <a:srgbClr val="FF0000"/>
                </a:solidFill>
              </a:rPr>
              <a:t>３については１ページ以内とすること</a:t>
            </a:r>
          </a:p>
        </p:txBody>
      </p:sp>
      <p:sp>
        <p:nvSpPr>
          <p:cNvPr id="14" name="コンテンツ プレースホルダー 2">
            <a:extLst>
              <a:ext uri="{FF2B5EF4-FFF2-40B4-BE49-F238E27FC236}">
                <a16:creationId xmlns:a16="http://schemas.microsoft.com/office/drawing/2014/main" id="{1D3F4726-94BB-25BA-133E-F67238B1F371}"/>
              </a:ext>
            </a:extLst>
          </p:cNvPr>
          <p:cNvSpPr>
            <a:spLocks noGrp="1"/>
          </p:cNvSpPr>
          <p:nvPr>
            <p:ph idx="1"/>
          </p:nvPr>
        </p:nvSpPr>
        <p:spPr>
          <a:xfrm>
            <a:off x="420130" y="1588246"/>
            <a:ext cx="8279026" cy="4904612"/>
          </a:xfrm>
          <a:ln w="19050">
            <a:solidFill>
              <a:schemeClr val="accent3">
                <a:lumMod val="60000"/>
                <a:lumOff val="40000"/>
              </a:schemeClr>
            </a:solidFill>
          </a:ln>
        </p:spPr>
        <p:txBody>
          <a:bodyPr tIns="180000" bIns="180000" anchor="t">
            <a:normAutofit/>
          </a:bodyPr>
          <a:lstStyle/>
          <a:p>
            <a:pPr marL="0" indent="0" algn="just">
              <a:buNone/>
            </a:pPr>
            <a:r>
              <a:rPr lang="ja-JP" altLang="en-US" sz="1200" dirty="0"/>
              <a:t>〇〇〇〇〇〇〇〇〇〇〇〇〇〇〇〇〇〇〇〇〇〇〇〇〇〇〇〇〇〇〇〇〇〇〇〇〇〇〇〇〇〇〇〇〇〇〇〇〇〇〇〇〇〇〇〇〇〇〇〇〇〇〇〇〇〇〇〇〇〇〇〇〇〇〇〇〇〇。</a:t>
            </a:r>
            <a:endParaRPr lang="en-US" altLang="ja-JP" sz="1200" dirty="0"/>
          </a:p>
          <a:p>
            <a:pPr marL="0" indent="0" algn="just">
              <a:buNone/>
            </a:pPr>
            <a:r>
              <a:rPr lang="en-US" altLang="ja-JP" sz="1200" dirty="0">
                <a:solidFill>
                  <a:srgbClr val="FF0000"/>
                </a:solidFill>
              </a:rPr>
              <a:t>※</a:t>
            </a:r>
            <a:r>
              <a:rPr lang="ja-JP" altLang="en-US" sz="1200" dirty="0">
                <a:solidFill>
                  <a:srgbClr val="FF0000"/>
                </a:solidFill>
              </a:rPr>
              <a:t>実績の記述について</a:t>
            </a:r>
            <a:endParaRPr lang="en-US" altLang="ja-JP" sz="1200" dirty="0">
              <a:solidFill>
                <a:srgbClr val="FF0000"/>
              </a:solidFill>
            </a:endParaRPr>
          </a:p>
          <a:p>
            <a:pPr marL="271463" indent="-184150" algn="just">
              <a:buNone/>
            </a:pPr>
            <a:r>
              <a:rPr lang="ja-JP" altLang="en-US" sz="1200" dirty="0">
                <a:solidFill>
                  <a:srgbClr val="FF0000"/>
                </a:solidFill>
              </a:rPr>
              <a:t>・過去に、関係人口創出・拡大に関連する事業等を実施した実績があれば、本欄に記載すること。</a:t>
            </a:r>
            <a:endParaRPr lang="en-US" altLang="ja-JP" sz="1200" dirty="0">
              <a:solidFill>
                <a:srgbClr val="FF0000"/>
              </a:solidFill>
            </a:endParaRPr>
          </a:p>
          <a:p>
            <a:pPr marL="271463" indent="-184150" algn="just">
              <a:buNone/>
            </a:pPr>
            <a:r>
              <a:rPr lang="ja-JP" altLang="en-US" sz="1200" dirty="0">
                <a:solidFill>
                  <a:srgbClr val="FF0000"/>
                </a:solidFill>
              </a:rPr>
              <a:t>・また、受注業務名等を列記するだけではなく、対象地域（地方公共団体）や得られた成果、実施後の経過等にも言及すること。（関係者に聞き取りを行う可能性があります。）</a:t>
            </a:r>
            <a:endParaRPr lang="en-US" altLang="ja-JP" sz="1200" dirty="0">
              <a:solidFill>
                <a:srgbClr val="FF0000"/>
              </a:solidFill>
            </a:endParaRPr>
          </a:p>
          <a:p>
            <a:pPr marL="0" indent="0" algn="just">
              <a:buNone/>
            </a:pPr>
            <a:r>
              <a:rPr lang="en-US" altLang="ja-JP" sz="1200" dirty="0">
                <a:solidFill>
                  <a:srgbClr val="FF0000"/>
                </a:solidFill>
              </a:rPr>
              <a:t>※</a:t>
            </a:r>
            <a:r>
              <a:rPr lang="ja-JP" altLang="en-US" sz="1200" dirty="0">
                <a:solidFill>
                  <a:srgbClr val="FF0000"/>
                </a:solidFill>
              </a:rPr>
              <a:t>社内リソースの活用について</a:t>
            </a:r>
            <a:endParaRPr lang="en-US" altLang="ja-JP" sz="1200" dirty="0">
              <a:solidFill>
                <a:srgbClr val="FF0000"/>
              </a:solidFill>
            </a:endParaRPr>
          </a:p>
          <a:p>
            <a:pPr marL="271463" indent="-185738" algn="just">
              <a:buNone/>
            </a:pPr>
            <a:r>
              <a:rPr lang="ja-JP" altLang="en-US" sz="1200" dirty="0">
                <a:solidFill>
                  <a:srgbClr val="FF0000"/>
                </a:solidFill>
              </a:rPr>
              <a:t>・応募者が保有する既存リソース（技術・ネットワーク等）のうち、本事業で活用を予定しているものがあれば記載すること。</a:t>
            </a:r>
            <a:endParaRPr lang="en-US" altLang="ja-JP" sz="1200" dirty="0">
              <a:solidFill>
                <a:srgbClr val="FF0000"/>
              </a:solidFill>
            </a:endParaRPr>
          </a:p>
          <a:p>
            <a:pPr marL="271463" indent="-185738" algn="just">
              <a:buNone/>
            </a:pPr>
            <a:r>
              <a:rPr lang="ja-JP" altLang="en-US" sz="1200" dirty="0">
                <a:solidFill>
                  <a:srgbClr val="FF0000"/>
                </a:solidFill>
              </a:rPr>
              <a:t>・本モデル事業で実施する取組と応募者の既存事業との違いが明確になるよう記載すること。</a:t>
            </a:r>
            <a:endParaRPr lang="en-US" altLang="ja-JP" sz="1200" dirty="0">
              <a:solidFill>
                <a:srgbClr val="FF0000"/>
              </a:solidFill>
            </a:endParaRPr>
          </a:p>
        </p:txBody>
      </p:sp>
    </p:spTree>
    <p:extLst>
      <p:ext uri="{BB962C8B-B14F-4D97-AF65-F5344CB8AC3E}">
        <p14:creationId xmlns:p14="http://schemas.microsoft.com/office/powerpoint/2010/main" val="3705966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グループ化 31">
            <a:extLst>
              <a:ext uri="{FF2B5EF4-FFF2-40B4-BE49-F238E27FC236}">
                <a16:creationId xmlns:a16="http://schemas.microsoft.com/office/drawing/2014/main" id="{75B3D6C3-22B3-D0CD-3E24-3C5B41291ED5}"/>
              </a:ext>
            </a:extLst>
          </p:cNvPr>
          <p:cNvGrpSpPr/>
          <p:nvPr/>
        </p:nvGrpSpPr>
        <p:grpSpPr>
          <a:xfrm>
            <a:off x="5272904" y="4123659"/>
            <a:ext cx="1900564" cy="98220"/>
            <a:chOff x="5353430" y="4038336"/>
            <a:chExt cx="208167" cy="332514"/>
          </a:xfrm>
        </p:grpSpPr>
        <p:cxnSp>
          <p:nvCxnSpPr>
            <p:cNvPr id="35" name="直線コネクタ 34">
              <a:extLst>
                <a:ext uri="{FF2B5EF4-FFF2-40B4-BE49-F238E27FC236}">
                  <a16:creationId xmlns:a16="http://schemas.microsoft.com/office/drawing/2014/main" id="{4501168D-8397-0582-EB96-7CF56B0CA311}"/>
                </a:ext>
              </a:extLst>
            </p:cNvPr>
            <p:cNvCxnSpPr>
              <a:cxnSpLocks/>
            </p:cNvCxnSpPr>
            <p:nvPr/>
          </p:nvCxnSpPr>
          <p:spPr>
            <a:xfrm>
              <a:off x="5353430" y="4038336"/>
              <a:ext cx="0" cy="3325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3041D4B3-6618-1707-C265-D7B874029CFD}"/>
                </a:ext>
              </a:extLst>
            </p:cNvPr>
            <p:cNvCxnSpPr>
              <a:cxnSpLocks/>
            </p:cNvCxnSpPr>
            <p:nvPr/>
          </p:nvCxnSpPr>
          <p:spPr>
            <a:xfrm>
              <a:off x="5353430" y="4363032"/>
              <a:ext cx="20816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タイトル 1">
            <a:extLst>
              <a:ext uri="{FF2B5EF4-FFF2-40B4-BE49-F238E27FC236}">
                <a16:creationId xmlns:a16="http://schemas.microsoft.com/office/drawing/2014/main" id="{303E9911-1B54-F7A1-56C9-40D8B286627F}"/>
              </a:ext>
            </a:extLst>
          </p:cNvPr>
          <p:cNvSpPr>
            <a:spLocks noGrp="1"/>
          </p:cNvSpPr>
          <p:nvPr>
            <p:ph type="title"/>
          </p:nvPr>
        </p:nvSpPr>
        <p:spPr>
          <a:xfrm>
            <a:off x="628650" y="365126"/>
            <a:ext cx="7886700" cy="900000"/>
          </a:xfrm>
        </p:spPr>
        <p:txBody>
          <a:bodyPr>
            <a:normAutofit/>
          </a:bodyPr>
          <a:lstStyle/>
          <a:p>
            <a:r>
              <a:rPr lang="ja-JP" altLang="en-US" sz="3600" dirty="0">
                <a:latin typeface="BIZ UDPゴシック" panose="020B0400000000000000" pitchFamily="50" charset="-128"/>
                <a:ea typeface="BIZ UDPゴシック" panose="020B0400000000000000" pitchFamily="50" charset="-128"/>
              </a:rPr>
              <a:t>４．</a:t>
            </a:r>
            <a:r>
              <a:rPr kumimoji="1" lang="ja-JP" altLang="en-US" sz="3600" dirty="0">
                <a:latin typeface="BIZ UDPゴシック" panose="020B0400000000000000" pitchFamily="50" charset="-128"/>
                <a:ea typeface="BIZ UDPゴシック" panose="020B0400000000000000" pitchFamily="50" charset="-128"/>
              </a:rPr>
              <a:t>事業実施体制</a:t>
            </a:r>
          </a:p>
        </p:txBody>
      </p:sp>
      <p:sp>
        <p:nvSpPr>
          <p:cNvPr id="4" name="スライド番号プレースホルダー 3">
            <a:extLst>
              <a:ext uri="{FF2B5EF4-FFF2-40B4-BE49-F238E27FC236}">
                <a16:creationId xmlns:a16="http://schemas.microsoft.com/office/drawing/2014/main" id="{D3B12400-345E-ACD9-CDFB-55FDC53A45C6}"/>
              </a:ext>
            </a:extLst>
          </p:cNvPr>
          <p:cNvSpPr>
            <a:spLocks noGrp="1"/>
          </p:cNvSpPr>
          <p:nvPr>
            <p:ph type="sldNum" sz="quarter" idx="12"/>
          </p:nvPr>
        </p:nvSpPr>
        <p:spPr/>
        <p:txBody>
          <a:bodyPr/>
          <a:lstStyle/>
          <a:p>
            <a:fld id="{E961FDAF-81F2-4C27-A63B-43C683B781A8}" type="slidenum">
              <a:rPr kumimoji="1" lang="ja-JP" altLang="en-US" smtClean="0"/>
              <a:t>8</a:t>
            </a:fld>
            <a:endParaRPr kumimoji="1" lang="ja-JP" altLang="en-US"/>
          </a:p>
        </p:txBody>
      </p:sp>
      <p:cxnSp>
        <p:nvCxnSpPr>
          <p:cNvPr id="9" name="直線コネクタ 8">
            <a:extLst>
              <a:ext uri="{FF2B5EF4-FFF2-40B4-BE49-F238E27FC236}">
                <a16:creationId xmlns:a16="http://schemas.microsoft.com/office/drawing/2014/main" id="{B4B26CFE-9862-234E-F25A-D67ECC5BB86A}"/>
              </a:ext>
            </a:extLst>
          </p:cNvPr>
          <p:cNvCxnSpPr>
            <a:cxnSpLocks/>
          </p:cNvCxnSpPr>
          <p:nvPr/>
        </p:nvCxnSpPr>
        <p:spPr>
          <a:xfrm>
            <a:off x="628650" y="1304925"/>
            <a:ext cx="78867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8" name="コンテンツ プレースホルダー 2">
            <a:extLst>
              <a:ext uri="{FF2B5EF4-FFF2-40B4-BE49-F238E27FC236}">
                <a16:creationId xmlns:a16="http://schemas.microsoft.com/office/drawing/2014/main" id="{42B02BA8-8C09-F969-FB41-8889FED8A8B0}"/>
              </a:ext>
            </a:extLst>
          </p:cNvPr>
          <p:cNvSpPr>
            <a:spLocks noGrp="1"/>
          </p:cNvSpPr>
          <p:nvPr>
            <p:ph idx="1"/>
          </p:nvPr>
        </p:nvSpPr>
        <p:spPr>
          <a:xfrm>
            <a:off x="308919" y="1588246"/>
            <a:ext cx="8189781" cy="4768105"/>
          </a:xfrm>
          <a:ln w="19050">
            <a:solidFill>
              <a:schemeClr val="accent3">
                <a:lumMod val="60000"/>
                <a:lumOff val="40000"/>
              </a:schemeClr>
            </a:solidFill>
          </a:ln>
        </p:spPr>
        <p:txBody>
          <a:bodyPr tIns="180000" bIns="180000" anchor="t">
            <a:normAutofit/>
          </a:bodyPr>
          <a:lstStyle/>
          <a:p>
            <a:pPr marL="0" indent="0" algn="just">
              <a:buNone/>
            </a:pPr>
            <a:r>
              <a:rPr lang="ja-JP" altLang="en-US" sz="1200" dirty="0"/>
              <a:t>〇〇〇〇市（○○課）：〇〇〇〇〇〇〇〇の実施（既に○○について調整済み）</a:t>
            </a:r>
            <a:endParaRPr lang="en-US" altLang="ja-JP" sz="2000" dirty="0"/>
          </a:p>
          <a:p>
            <a:pPr marL="0" indent="0" algn="just">
              <a:buNone/>
            </a:pPr>
            <a:r>
              <a:rPr lang="ja-JP" altLang="en-US" sz="1200" dirty="0"/>
              <a:t>〇〇〇〇株式会社：〇〇〇〇〇〇〇〇の実施（外注）</a:t>
            </a:r>
            <a:endParaRPr lang="en-US" altLang="ja-JP" sz="2000" dirty="0"/>
          </a:p>
          <a:p>
            <a:pPr marL="0" indent="0">
              <a:buNone/>
            </a:pPr>
            <a:r>
              <a:rPr lang="en-US" altLang="ja-JP" sz="1200" dirty="0">
                <a:solidFill>
                  <a:srgbClr val="FF0000"/>
                </a:solidFill>
              </a:rPr>
              <a:t>※</a:t>
            </a:r>
            <a:r>
              <a:rPr lang="ja-JP" altLang="en-US" sz="1200" dirty="0">
                <a:solidFill>
                  <a:srgbClr val="FF0000"/>
                </a:solidFill>
              </a:rPr>
              <a:t>申請者内の実施体制及び役割分担について、必要に応じて図を用いて記載すること。</a:t>
            </a:r>
            <a:endParaRPr lang="en-US" altLang="ja-JP" sz="1200" dirty="0">
              <a:solidFill>
                <a:srgbClr val="FF0000"/>
              </a:solidFill>
            </a:endParaRPr>
          </a:p>
          <a:p>
            <a:pPr marL="0" indent="0">
              <a:buNone/>
            </a:pPr>
            <a:r>
              <a:rPr lang="en-US" altLang="ja-JP" sz="1200" dirty="0">
                <a:solidFill>
                  <a:srgbClr val="FF0000"/>
                </a:solidFill>
              </a:rPr>
              <a:t>※</a:t>
            </a:r>
            <a:r>
              <a:rPr lang="ja-JP" altLang="en-US" sz="1200" dirty="0">
                <a:solidFill>
                  <a:srgbClr val="FF0000"/>
                </a:solidFill>
              </a:rPr>
              <a:t>協力団体（外注・委託先を含む）や実施地域の地方公共団体等との役割分担について記載すること。地方公共団体については担当部署を記載するとともに、可能な範囲で記載すること。</a:t>
            </a:r>
            <a:endParaRPr lang="en-US" altLang="ja-JP" sz="1200" dirty="0">
              <a:solidFill>
                <a:srgbClr val="FF0000"/>
              </a:solidFill>
            </a:endParaRPr>
          </a:p>
          <a:p>
            <a:pPr marL="0" indent="0">
              <a:buNone/>
            </a:pPr>
            <a:r>
              <a:rPr lang="en-US" altLang="ja-JP" sz="1200" dirty="0">
                <a:solidFill>
                  <a:srgbClr val="FF0000"/>
                </a:solidFill>
              </a:rPr>
              <a:t>※</a:t>
            </a:r>
            <a:r>
              <a:rPr lang="ja-JP" altLang="en-US" sz="1200" dirty="0">
                <a:solidFill>
                  <a:srgbClr val="FF0000"/>
                </a:solidFill>
              </a:rPr>
              <a:t>関係団体の活動地域を明記するとともに、連携体制を明記するよう留意すること。</a:t>
            </a:r>
            <a:endParaRPr lang="en-US" altLang="ja-JP" sz="1200" dirty="0"/>
          </a:p>
        </p:txBody>
      </p:sp>
      <p:sp>
        <p:nvSpPr>
          <p:cNvPr id="13" name="テキスト ボックス 12"/>
          <p:cNvSpPr txBox="1"/>
          <p:nvPr/>
        </p:nvSpPr>
        <p:spPr>
          <a:xfrm>
            <a:off x="0" y="42006"/>
            <a:ext cx="4339650" cy="369332"/>
          </a:xfrm>
          <a:prstGeom prst="rect">
            <a:avLst/>
          </a:prstGeom>
          <a:noFill/>
        </p:spPr>
        <p:txBody>
          <a:bodyPr wrap="none" rtlCol="0">
            <a:spAutoFit/>
          </a:bodyPr>
          <a:lstStyle/>
          <a:p>
            <a:r>
              <a:rPr kumimoji="1" lang="en-US" altLang="ja-JP" dirty="0">
                <a:solidFill>
                  <a:srgbClr val="FF0000"/>
                </a:solidFill>
              </a:rPr>
              <a:t>※</a:t>
            </a:r>
            <a:r>
              <a:rPr kumimoji="1" lang="ja-JP" altLang="en-US" dirty="0">
                <a:solidFill>
                  <a:srgbClr val="FF0000"/>
                </a:solidFill>
              </a:rPr>
              <a:t>４については１ページ以内とすること</a:t>
            </a:r>
          </a:p>
        </p:txBody>
      </p:sp>
      <p:sp>
        <p:nvSpPr>
          <p:cNvPr id="5" name="四角形: 角を丸くする 4">
            <a:extLst>
              <a:ext uri="{FF2B5EF4-FFF2-40B4-BE49-F238E27FC236}">
                <a16:creationId xmlns:a16="http://schemas.microsoft.com/office/drawing/2014/main" id="{C6AAF104-DF02-B448-A8FF-DBA6F9E350ED}"/>
              </a:ext>
            </a:extLst>
          </p:cNvPr>
          <p:cNvSpPr/>
          <p:nvPr/>
        </p:nvSpPr>
        <p:spPr>
          <a:xfrm>
            <a:off x="932694" y="3834673"/>
            <a:ext cx="4497741" cy="58543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株式会社●●</a:t>
            </a:r>
            <a:endParaRPr kumimoji="1" lang="en-US" altLang="ja-JP" sz="1200" dirty="0">
              <a:solidFill>
                <a:schemeClr val="tx1"/>
              </a:solidFill>
            </a:endParaRPr>
          </a:p>
          <a:p>
            <a:pPr algn="ctr"/>
            <a:r>
              <a:rPr kumimoji="1" lang="ja-JP" altLang="en-US" sz="1200" dirty="0">
                <a:solidFill>
                  <a:schemeClr val="tx1"/>
                </a:solidFill>
              </a:rPr>
              <a:t>責任者●●、主担当▽▽、補助○○・■■、経理★★</a:t>
            </a:r>
          </a:p>
        </p:txBody>
      </p:sp>
      <p:sp>
        <p:nvSpPr>
          <p:cNvPr id="6" name="四角形: 角を丸くする 5">
            <a:extLst>
              <a:ext uri="{FF2B5EF4-FFF2-40B4-BE49-F238E27FC236}">
                <a16:creationId xmlns:a16="http://schemas.microsoft.com/office/drawing/2014/main" id="{4C842A15-9332-8F00-84FE-0A176C347F9E}"/>
              </a:ext>
            </a:extLst>
          </p:cNvPr>
          <p:cNvSpPr/>
          <p:nvPr/>
        </p:nvSpPr>
        <p:spPr>
          <a:xfrm>
            <a:off x="5766816" y="4266311"/>
            <a:ext cx="1005840" cy="384048"/>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株式会社</a:t>
            </a:r>
            <a:br>
              <a:rPr kumimoji="1" lang="en-US" altLang="ja-JP" sz="1200" dirty="0">
                <a:solidFill>
                  <a:schemeClr val="tx1"/>
                </a:solidFill>
              </a:rPr>
            </a:br>
            <a:r>
              <a:rPr kumimoji="1" lang="ja-JP" altLang="en-US" sz="1200" dirty="0">
                <a:solidFill>
                  <a:schemeClr val="tx1"/>
                </a:solidFill>
              </a:rPr>
              <a:t>◆◆</a:t>
            </a:r>
          </a:p>
        </p:txBody>
      </p:sp>
      <p:sp>
        <p:nvSpPr>
          <p:cNvPr id="15" name="四角形: 角を丸くする 14">
            <a:extLst>
              <a:ext uri="{FF2B5EF4-FFF2-40B4-BE49-F238E27FC236}">
                <a16:creationId xmlns:a16="http://schemas.microsoft.com/office/drawing/2014/main" id="{85A2CAB1-A3A3-70D7-BE80-E6D2A6233C4E}"/>
              </a:ext>
            </a:extLst>
          </p:cNvPr>
          <p:cNvSpPr/>
          <p:nvPr/>
        </p:nvSpPr>
        <p:spPr>
          <a:xfrm>
            <a:off x="7127154" y="4575868"/>
            <a:ext cx="1005840" cy="38404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〇〇地域</a:t>
            </a:r>
          </a:p>
        </p:txBody>
      </p:sp>
      <p:sp>
        <p:nvSpPr>
          <p:cNvPr id="19" name="四角形: 角を丸くする 18">
            <a:extLst>
              <a:ext uri="{FF2B5EF4-FFF2-40B4-BE49-F238E27FC236}">
                <a16:creationId xmlns:a16="http://schemas.microsoft.com/office/drawing/2014/main" id="{9E8494D4-3603-C004-322F-13E14E5F85BD}"/>
              </a:ext>
            </a:extLst>
          </p:cNvPr>
          <p:cNvSpPr/>
          <p:nvPr/>
        </p:nvSpPr>
        <p:spPr>
          <a:xfrm>
            <a:off x="6907648" y="4876792"/>
            <a:ext cx="1005840" cy="384048"/>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株式会社●●</a:t>
            </a:r>
          </a:p>
        </p:txBody>
      </p:sp>
      <p:sp>
        <p:nvSpPr>
          <p:cNvPr id="24" name="四角形: 角を丸くする 23">
            <a:extLst>
              <a:ext uri="{FF2B5EF4-FFF2-40B4-BE49-F238E27FC236}">
                <a16:creationId xmlns:a16="http://schemas.microsoft.com/office/drawing/2014/main" id="{73A3F7D1-E859-9D11-3E4D-1E446AB1DDA7}"/>
              </a:ext>
            </a:extLst>
          </p:cNvPr>
          <p:cNvSpPr/>
          <p:nvPr/>
        </p:nvSpPr>
        <p:spPr>
          <a:xfrm>
            <a:off x="7173467" y="4008308"/>
            <a:ext cx="1005840" cy="384048"/>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●●市役所</a:t>
            </a:r>
            <a:br>
              <a:rPr kumimoji="1" lang="en-US" altLang="ja-JP" sz="1200" dirty="0">
                <a:solidFill>
                  <a:schemeClr val="tx1"/>
                </a:solidFill>
              </a:rPr>
            </a:br>
            <a:r>
              <a:rPr kumimoji="1" lang="en-US" altLang="ja-JP" sz="1200" dirty="0">
                <a:solidFill>
                  <a:schemeClr val="tx1"/>
                </a:solidFill>
              </a:rPr>
              <a:t>××</a:t>
            </a:r>
            <a:r>
              <a:rPr kumimoji="1" lang="ja-JP" altLang="en-US" sz="1200" dirty="0">
                <a:solidFill>
                  <a:schemeClr val="tx1"/>
                </a:solidFill>
              </a:rPr>
              <a:t>課</a:t>
            </a:r>
          </a:p>
        </p:txBody>
      </p:sp>
      <p:sp>
        <p:nvSpPr>
          <p:cNvPr id="31" name="テキスト ボックス 30">
            <a:extLst>
              <a:ext uri="{FF2B5EF4-FFF2-40B4-BE49-F238E27FC236}">
                <a16:creationId xmlns:a16="http://schemas.microsoft.com/office/drawing/2014/main" id="{B6309707-1499-3258-DC13-A451A2651C61}"/>
              </a:ext>
            </a:extLst>
          </p:cNvPr>
          <p:cNvSpPr txBox="1"/>
          <p:nvPr/>
        </p:nvSpPr>
        <p:spPr>
          <a:xfrm>
            <a:off x="7203063" y="5227291"/>
            <a:ext cx="886968" cy="246221"/>
          </a:xfrm>
          <a:prstGeom prst="rect">
            <a:avLst/>
          </a:prstGeom>
          <a:noFill/>
        </p:spPr>
        <p:txBody>
          <a:bodyPr wrap="square" rtlCol="0">
            <a:spAutoFit/>
          </a:bodyPr>
          <a:lstStyle/>
          <a:p>
            <a:r>
              <a:rPr kumimoji="1" lang="en-US" altLang="ja-JP" sz="1000" dirty="0"/>
              <a:t>‥‥</a:t>
            </a:r>
            <a:r>
              <a:rPr kumimoji="1" lang="ja-JP" altLang="en-US" sz="1000" dirty="0"/>
              <a:t>で協力</a:t>
            </a:r>
          </a:p>
        </p:txBody>
      </p:sp>
      <p:grpSp>
        <p:nvGrpSpPr>
          <p:cNvPr id="17" name="グループ化 16">
            <a:extLst>
              <a:ext uri="{FF2B5EF4-FFF2-40B4-BE49-F238E27FC236}">
                <a16:creationId xmlns:a16="http://schemas.microsoft.com/office/drawing/2014/main" id="{196C9063-E13A-C67A-3C10-6C99C3D155E5}"/>
              </a:ext>
            </a:extLst>
          </p:cNvPr>
          <p:cNvGrpSpPr/>
          <p:nvPr/>
        </p:nvGrpSpPr>
        <p:grpSpPr>
          <a:xfrm>
            <a:off x="1537597" y="4432544"/>
            <a:ext cx="1364400" cy="1207092"/>
            <a:chOff x="2242710" y="4432544"/>
            <a:chExt cx="1364400" cy="1207092"/>
          </a:xfrm>
        </p:grpSpPr>
        <p:sp>
          <p:nvSpPr>
            <p:cNvPr id="23" name="四角形: 角を丸くする 22">
              <a:extLst>
                <a:ext uri="{FF2B5EF4-FFF2-40B4-BE49-F238E27FC236}">
                  <a16:creationId xmlns:a16="http://schemas.microsoft.com/office/drawing/2014/main" id="{279CF941-2385-9B0D-EB11-534D574273CC}"/>
                </a:ext>
              </a:extLst>
            </p:cNvPr>
            <p:cNvSpPr/>
            <p:nvPr/>
          </p:nvSpPr>
          <p:spPr>
            <a:xfrm>
              <a:off x="2721959" y="4597485"/>
              <a:ext cx="646939" cy="24605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a:t>
              </a:r>
            </a:p>
          </p:txBody>
        </p:sp>
        <p:sp>
          <p:nvSpPr>
            <p:cNvPr id="25" name="四角形: 角を丸くする 24">
              <a:extLst>
                <a:ext uri="{FF2B5EF4-FFF2-40B4-BE49-F238E27FC236}">
                  <a16:creationId xmlns:a16="http://schemas.microsoft.com/office/drawing/2014/main" id="{B6F7274A-FC29-ACF5-C6F5-742382BC746F}"/>
                </a:ext>
              </a:extLst>
            </p:cNvPr>
            <p:cNvSpPr/>
            <p:nvPr/>
          </p:nvSpPr>
          <p:spPr>
            <a:xfrm>
              <a:off x="2719985" y="5083442"/>
              <a:ext cx="646939" cy="24605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a:t>
              </a:r>
            </a:p>
          </p:txBody>
        </p:sp>
        <p:sp>
          <p:nvSpPr>
            <p:cNvPr id="30" name="テキスト ボックス 29">
              <a:extLst>
                <a:ext uri="{FF2B5EF4-FFF2-40B4-BE49-F238E27FC236}">
                  <a16:creationId xmlns:a16="http://schemas.microsoft.com/office/drawing/2014/main" id="{3E368969-C5C0-1B13-0CB8-360D6353BE0A}"/>
                </a:ext>
              </a:extLst>
            </p:cNvPr>
            <p:cNvSpPr txBox="1"/>
            <p:nvPr/>
          </p:nvSpPr>
          <p:spPr>
            <a:xfrm>
              <a:off x="2740247" y="4837390"/>
              <a:ext cx="740162" cy="246221"/>
            </a:xfrm>
            <a:prstGeom prst="rect">
              <a:avLst/>
            </a:prstGeom>
            <a:noFill/>
          </p:spPr>
          <p:txBody>
            <a:bodyPr wrap="square" rtlCol="0">
              <a:spAutoFit/>
            </a:bodyPr>
            <a:lstStyle/>
            <a:p>
              <a:r>
                <a:rPr kumimoji="1" lang="en-US" altLang="ja-JP" sz="1000" dirty="0"/>
                <a:t>PR</a:t>
              </a:r>
              <a:r>
                <a:rPr kumimoji="1" lang="ja-JP" altLang="en-US" sz="1000" dirty="0"/>
                <a:t>支援</a:t>
              </a:r>
            </a:p>
          </p:txBody>
        </p:sp>
        <p:sp>
          <p:nvSpPr>
            <p:cNvPr id="33" name="テキスト ボックス 32">
              <a:extLst>
                <a:ext uri="{FF2B5EF4-FFF2-40B4-BE49-F238E27FC236}">
                  <a16:creationId xmlns:a16="http://schemas.microsoft.com/office/drawing/2014/main" id="{979FB5C0-AD36-4FA3-FF39-3FB079BD7A5A}"/>
                </a:ext>
              </a:extLst>
            </p:cNvPr>
            <p:cNvSpPr txBox="1"/>
            <p:nvPr/>
          </p:nvSpPr>
          <p:spPr>
            <a:xfrm>
              <a:off x="2599969" y="5393415"/>
              <a:ext cx="1007141" cy="246221"/>
            </a:xfrm>
            <a:prstGeom prst="rect">
              <a:avLst/>
            </a:prstGeom>
            <a:noFill/>
          </p:spPr>
          <p:txBody>
            <a:bodyPr wrap="square" rtlCol="0">
              <a:spAutoFit/>
            </a:bodyPr>
            <a:lstStyle/>
            <a:p>
              <a:r>
                <a:rPr kumimoji="1" lang="ja-JP" altLang="en-US" sz="1000" dirty="0"/>
                <a:t>サイトの開発</a:t>
              </a:r>
            </a:p>
          </p:txBody>
        </p:sp>
        <p:grpSp>
          <p:nvGrpSpPr>
            <p:cNvPr id="39" name="グループ化 38">
              <a:extLst>
                <a:ext uri="{FF2B5EF4-FFF2-40B4-BE49-F238E27FC236}">
                  <a16:creationId xmlns:a16="http://schemas.microsoft.com/office/drawing/2014/main" id="{3E0EB6A2-D706-3C96-87A6-C238FD37FDAE}"/>
                </a:ext>
              </a:extLst>
            </p:cNvPr>
            <p:cNvGrpSpPr/>
            <p:nvPr/>
          </p:nvGrpSpPr>
          <p:grpSpPr>
            <a:xfrm>
              <a:off x="2242710" y="4432544"/>
              <a:ext cx="479249" cy="766206"/>
              <a:chOff x="5353430" y="3916389"/>
              <a:chExt cx="336703" cy="716898"/>
            </a:xfrm>
          </p:grpSpPr>
          <p:cxnSp>
            <p:nvCxnSpPr>
              <p:cNvPr id="21" name="直線コネクタ 20">
                <a:extLst>
                  <a:ext uri="{FF2B5EF4-FFF2-40B4-BE49-F238E27FC236}">
                    <a16:creationId xmlns:a16="http://schemas.microsoft.com/office/drawing/2014/main" id="{E638092E-9274-4FC0-1000-0181A4E00C03}"/>
                  </a:ext>
                </a:extLst>
              </p:cNvPr>
              <p:cNvCxnSpPr>
                <a:cxnSpLocks/>
              </p:cNvCxnSpPr>
              <p:nvPr/>
            </p:nvCxnSpPr>
            <p:spPr>
              <a:xfrm>
                <a:off x="5353430" y="3916389"/>
                <a:ext cx="0" cy="4544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左大かっこ 27">
                <a:extLst>
                  <a:ext uri="{FF2B5EF4-FFF2-40B4-BE49-F238E27FC236}">
                    <a16:creationId xmlns:a16="http://schemas.microsoft.com/office/drawing/2014/main" id="{CF345429-D0B1-BD1A-2BC7-1257FBB96EFC}"/>
                  </a:ext>
                </a:extLst>
              </p:cNvPr>
              <p:cNvSpPr/>
              <p:nvPr/>
            </p:nvSpPr>
            <p:spPr>
              <a:xfrm>
                <a:off x="5572505" y="4178826"/>
                <a:ext cx="117628" cy="454461"/>
              </a:xfrm>
              <a:prstGeom prst="leftBracket">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34" name="直線コネクタ 33">
                <a:extLst>
                  <a:ext uri="{FF2B5EF4-FFF2-40B4-BE49-F238E27FC236}">
                    <a16:creationId xmlns:a16="http://schemas.microsoft.com/office/drawing/2014/main" id="{F8F68FAC-9937-0C7D-10B5-6A0DF9359211}"/>
                  </a:ext>
                </a:extLst>
              </p:cNvPr>
              <p:cNvCxnSpPr>
                <a:cxnSpLocks/>
              </p:cNvCxnSpPr>
              <p:nvPr/>
            </p:nvCxnSpPr>
            <p:spPr>
              <a:xfrm>
                <a:off x="5353430" y="4363032"/>
                <a:ext cx="20816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7" name="テキスト ボックス 36">
              <a:extLst>
                <a:ext uri="{FF2B5EF4-FFF2-40B4-BE49-F238E27FC236}">
                  <a16:creationId xmlns:a16="http://schemas.microsoft.com/office/drawing/2014/main" id="{97DE4EBD-1C51-4482-AC95-AF79F1B2CD26}"/>
                </a:ext>
              </a:extLst>
            </p:cNvPr>
            <p:cNvSpPr txBox="1"/>
            <p:nvPr/>
          </p:nvSpPr>
          <p:spPr>
            <a:xfrm>
              <a:off x="2276502" y="4494054"/>
              <a:ext cx="443483" cy="246221"/>
            </a:xfrm>
            <a:prstGeom prst="rect">
              <a:avLst/>
            </a:prstGeom>
            <a:noFill/>
          </p:spPr>
          <p:txBody>
            <a:bodyPr wrap="square" rtlCol="0">
              <a:spAutoFit/>
            </a:bodyPr>
            <a:lstStyle/>
            <a:p>
              <a:r>
                <a:rPr kumimoji="1" lang="ja-JP" altLang="en-US" sz="1000" dirty="0"/>
                <a:t>委託</a:t>
              </a:r>
            </a:p>
          </p:txBody>
        </p:sp>
        <p:sp>
          <p:nvSpPr>
            <p:cNvPr id="38" name="テキスト ボックス 37">
              <a:extLst>
                <a:ext uri="{FF2B5EF4-FFF2-40B4-BE49-F238E27FC236}">
                  <a16:creationId xmlns:a16="http://schemas.microsoft.com/office/drawing/2014/main" id="{29F7319F-E5F9-5598-247D-76C7E681C87B}"/>
                </a:ext>
              </a:extLst>
            </p:cNvPr>
            <p:cNvSpPr txBox="1"/>
            <p:nvPr/>
          </p:nvSpPr>
          <p:spPr>
            <a:xfrm>
              <a:off x="2276501" y="5210853"/>
              <a:ext cx="443483" cy="246221"/>
            </a:xfrm>
            <a:prstGeom prst="rect">
              <a:avLst/>
            </a:prstGeom>
            <a:noFill/>
          </p:spPr>
          <p:txBody>
            <a:bodyPr wrap="square" rtlCol="0">
              <a:spAutoFit/>
            </a:bodyPr>
            <a:lstStyle/>
            <a:p>
              <a:r>
                <a:rPr kumimoji="1" lang="ja-JP" altLang="en-US" sz="1000" dirty="0"/>
                <a:t>外注</a:t>
              </a:r>
            </a:p>
          </p:txBody>
        </p:sp>
      </p:grpSp>
      <p:grpSp>
        <p:nvGrpSpPr>
          <p:cNvPr id="40" name="グループ化 39">
            <a:extLst>
              <a:ext uri="{FF2B5EF4-FFF2-40B4-BE49-F238E27FC236}">
                <a16:creationId xmlns:a16="http://schemas.microsoft.com/office/drawing/2014/main" id="{53EAAF35-AE3F-2BC1-A028-46D7F1773690}"/>
              </a:ext>
            </a:extLst>
          </p:cNvPr>
          <p:cNvGrpSpPr/>
          <p:nvPr/>
        </p:nvGrpSpPr>
        <p:grpSpPr>
          <a:xfrm>
            <a:off x="6195685" y="4650359"/>
            <a:ext cx="695344" cy="369332"/>
            <a:chOff x="5353430" y="4038336"/>
            <a:chExt cx="208167" cy="332514"/>
          </a:xfrm>
        </p:grpSpPr>
        <p:cxnSp>
          <p:nvCxnSpPr>
            <p:cNvPr id="41" name="直線コネクタ 40">
              <a:extLst>
                <a:ext uri="{FF2B5EF4-FFF2-40B4-BE49-F238E27FC236}">
                  <a16:creationId xmlns:a16="http://schemas.microsoft.com/office/drawing/2014/main" id="{99E574FC-CCDE-682D-1BD2-EE78CA217677}"/>
                </a:ext>
              </a:extLst>
            </p:cNvPr>
            <p:cNvCxnSpPr>
              <a:cxnSpLocks/>
            </p:cNvCxnSpPr>
            <p:nvPr/>
          </p:nvCxnSpPr>
          <p:spPr>
            <a:xfrm>
              <a:off x="5353430" y="4038336"/>
              <a:ext cx="0" cy="3325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a:extLst>
                <a:ext uri="{FF2B5EF4-FFF2-40B4-BE49-F238E27FC236}">
                  <a16:creationId xmlns:a16="http://schemas.microsoft.com/office/drawing/2014/main" id="{B03E6FC0-D349-AACB-43DD-9A666B8636F6}"/>
                </a:ext>
              </a:extLst>
            </p:cNvPr>
            <p:cNvCxnSpPr>
              <a:cxnSpLocks/>
            </p:cNvCxnSpPr>
            <p:nvPr/>
          </p:nvCxnSpPr>
          <p:spPr>
            <a:xfrm>
              <a:off x="5353430" y="4363032"/>
              <a:ext cx="20816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 name="テキスト ボックス 6">
            <a:extLst>
              <a:ext uri="{FF2B5EF4-FFF2-40B4-BE49-F238E27FC236}">
                <a16:creationId xmlns:a16="http://schemas.microsoft.com/office/drawing/2014/main" id="{97B0E15B-BAB2-80A8-86D1-B205A477BE50}"/>
              </a:ext>
            </a:extLst>
          </p:cNvPr>
          <p:cNvSpPr txBox="1"/>
          <p:nvPr/>
        </p:nvSpPr>
        <p:spPr>
          <a:xfrm>
            <a:off x="890016" y="3517641"/>
            <a:ext cx="3785615" cy="276999"/>
          </a:xfrm>
          <a:prstGeom prst="rect">
            <a:avLst/>
          </a:prstGeom>
          <a:solidFill>
            <a:schemeClr val="accent5">
              <a:lumMod val="20000"/>
              <a:lumOff val="80000"/>
            </a:schemeClr>
          </a:solidFill>
        </p:spPr>
        <p:txBody>
          <a:bodyPr wrap="square" rtlCol="0">
            <a:spAutoFit/>
          </a:bodyPr>
          <a:lstStyle/>
          <a:p>
            <a:pPr algn="ctr"/>
            <a:r>
              <a:rPr kumimoji="1" lang="ja-JP" altLang="en-US" sz="1200" dirty="0"/>
              <a:t>地域</a:t>
            </a:r>
            <a:r>
              <a:rPr kumimoji="1" lang="en-US" altLang="ja-JP" sz="1200" dirty="0"/>
              <a:t>A(or</a:t>
            </a:r>
            <a:r>
              <a:rPr kumimoji="1" lang="ja-JP" altLang="en-US" sz="1200" dirty="0"/>
              <a:t>全国</a:t>
            </a:r>
            <a:r>
              <a:rPr kumimoji="1" lang="en-US" altLang="ja-JP" sz="1200" dirty="0"/>
              <a:t>)</a:t>
            </a:r>
            <a:endParaRPr kumimoji="1" lang="ja-JP" altLang="en-US" sz="1200" dirty="0"/>
          </a:p>
        </p:txBody>
      </p:sp>
      <p:sp>
        <p:nvSpPr>
          <p:cNvPr id="11" name="テキスト ボックス 10">
            <a:extLst>
              <a:ext uri="{FF2B5EF4-FFF2-40B4-BE49-F238E27FC236}">
                <a16:creationId xmlns:a16="http://schemas.microsoft.com/office/drawing/2014/main" id="{3FE34E57-A098-346D-BA5B-DF3F4292125C}"/>
              </a:ext>
            </a:extLst>
          </p:cNvPr>
          <p:cNvSpPr txBox="1"/>
          <p:nvPr/>
        </p:nvSpPr>
        <p:spPr>
          <a:xfrm>
            <a:off x="4809748" y="3511438"/>
            <a:ext cx="3535672" cy="276999"/>
          </a:xfrm>
          <a:prstGeom prst="rect">
            <a:avLst/>
          </a:prstGeom>
          <a:solidFill>
            <a:schemeClr val="accent5">
              <a:lumMod val="20000"/>
              <a:lumOff val="80000"/>
            </a:schemeClr>
          </a:solidFill>
        </p:spPr>
        <p:txBody>
          <a:bodyPr wrap="square" rtlCol="0">
            <a:spAutoFit/>
          </a:bodyPr>
          <a:lstStyle/>
          <a:p>
            <a:pPr algn="ctr"/>
            <a:r>
              <a:rPr kumimoji="1" lang="ja-JP" altLang="en-US" sz="1200" dirty="0"/>
              <a:t>地域</a:t>
            </a:r>
            <a:r>
              <a:rPr kumimoji="1" lang="en-US" altLang="ja-JP" sz="1200" dirty="0"/>
              <a:t>B</a:t>
            </a:r>
            <a:endParaRPr kumimoji="1" lang="ja-JP" altLang="en-US" sz="1200" dirty="0"/>
          </a:p>
        </p:txBody>
      </p:sp>
      <p:sp>
        <p:nvSpPr>
          <p:cNvPr id="12" name="テキスト ボックス 11">
            <a:extLst>
              <a:ext uri="{FF2B5EF4-FFF2-40B4-BE49-F238E27FC236}">
                <a16:creationId xmlns:a16="http://schemas.microsoft.com/office/drawing/2014/main" id="{3139BBEE-E590-AF43-ECBE-E95081EC253C}"/>
              </a:ext>
            </a:extLst>
          </p:cNvPr>
          <p:cNvSpPr txBox="1"/>
          <p:nvPr/>
        </p:nvSpPr>
        <p:spPr>
          <a:xfrm>
            <a:off x="480399" y="3821727"/>
            <a:ext cx="329802" cy="1015663"/>
          </a:xfrm>
          <a:prstGeom prst="rect">
            <a:avLst/>
          </a:prstGeom>
          <a:solidFill>
            <a:schemeClr val="accent5">
              <a:lumMod val="20000"/>
              <a:lumOff val="80000"/>
            </a:schemeClr>
          </a:solidFill>
        </p:spPr>
        <p:txBody>
          <a:bodyPr wrap="square" rtlCol="0">
            <a:spAutoFit/>
          </a:bodyPr>
          <a:lstStyle/>
          <a:p>
            <a:pPr algn="ctr"/>
            <a:r>
              <a:rPr kumimoji="1" lang="ja-JP" altLang="en-US" sz="1200" dirty="0"/>
              <a:t>企画・運営</a:t>
            </a:r>
          </a:p>
        </p:txBody>
      </p:sp>
      <p:sp>
        <p:nvSpPr>
          <p:cNvPr id="16" name="テキスト ボックス 15">
            <a:extLst>
              <a:ext uri="{FF2B5EF4-FFF2-40B4-BE49-F238E27FC236}">
                <a16:creationId xmlns:a16="http://schemas.microsoft.com/office/drawing/2014/main" id="{EB9BC28A-4357-00FA-C2A9-C82C75690795}"/>
              </a:ext>
            </a:extLst>
          </p:cNvPr>
          <p:cNvSpPr txBox="1"/>
          <p:nvPr/>
        </p:nvSpPr>
        <p:spPr>
          <a:xfrm>
            <a:off x="479151" y="4918263"/>
            <a:ext cx="329802" cy="1384995"/>
          </a:xfrm>
          <a:prstGeom prst="rect">
            <a:avLst/>
          </a:prstGeom>
          <a:solidFill>
            <a:schemeClr val="accent5">
              <a:lumMod val="20000"/>
              <a:lumOff val="80000"/>
            </a:schemeClr>
          </a:solidFill>
        </p:spPr>
        <p:txBody>
          <a:bodyPr wrap="square" rtlCol="0">
            <a:spAutoFit/>
          </a:bodyPr>
          <a:lstStyle/>
          <a:p>
            <a:pPr algn="ctr"/>
            <a:r>
              <a:rPr kumimoji="1" lang="ja-JP" altLang="en-US" sz="1200" dirty="0"/>
              <a:t>参画・関係人口</a:t>
            </a:r>
          </a:p>
        </p:txBody>
      </p:sp>
      <p:grpSp>
        <p:nvGrpSpPr>
          <p:cNvPr id="18" name="グループ化 17">
            <a:extLst>
              <a:ext uri="{FF2B5EF4-FFF2-40B4-BE49-F238E27FC236}">
                <a16:creationId xmlns:a16="http://schemas.microsoft.com/office/drawing/2014/main" id="{A2007F13-D6CB-9089-BF85-85838106D4A8}"/>
              </a:ext>
            </a:extLst>
          </p:cNvPr>
          <p:cNvGrpSpPr/>
          <p:nvPr/>
        </p:nvGrpSpPr>
        <p:grpSpPr>
          <a:xfrm>
            <a:off x="4753333" y="4432544"/>
            <a:ext cx="996833" cy="124546"/>
            <a:chOff x="5353430" y="4038336"/>
            <a:chExt cx="208167" cy="332514"/>
          </a:xfrm>
        </p:grpSpPr>
        <p:cxnSp>
          <p:nvCxnSpPr>
            <p:cNvPr id="20" name="直線コネクタ 19">
              <a:extLst>
                <a:ext uri="{FF2B5EF4-FFF2-40B4-BE49-F238E27FC236}">
                  <a16:creationId xmlns:a16="http://schemas.microsoft.com/office/drawing/2014/main" id="{BA8042FB-E839-EE17-F0BF-B849ADDDE5C7}"/>
                </a:ext>
              </a:extLst>
            </p:cNvPr>
            <p:cNvCxnSpPr>
              <a:cxnSpLocks/>
            </p:cNvCxnSpPr>
            <p:nvPr/>
          </p:nvCxnSpPr>
          <p:spPr>
            <a:xfrm>
              <a:off x="5353430" y="4038336"/>
              <a:ext cx="0" cy="3325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AD8D5CF1-7C5C-BF3F-5383-A1565A3B83DA}"/>
                </a:ext>
              </a:extLst>
            </p:cNvPr>
            <p:cNvCxnSpPr>
              <a:cxnSpLocks/>
            </p:cNvCxnSpPr>
            <p:nvPr/>
          </p:nvCxnSpPr>
          <p:spPr>
            <a:xfrm>
              <a:off x="5353430" y="4363032"/>
              <a:ext cx="20816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6" name="テキスト ボックス 25">
            <a:extLst>
              <a:ext uri="{FF2B5EF4-FFF2-40B4-BE49-F238E27FC236}">
                <a16:creationId xmlns:a16="http://schemas.microsoft.com/office/drawing/2014/main" id="{2EB75C9B-4DB3-8495-CFA8-1522DA1B3566}"/>
              </a:ext>
            </a:extLst>
          </p:cNvPr>
          <p:cNvSpPr txBox="1"/>
          <p:nvPr/>
        </p:nvSpPr>
        <p:spPr>
          <a:xfrm>
            <a:off x="4977110" y="4552292"/>
            <a:ext cx="443483" cy="246221"/>
          </a:xfrm>
          <a:prstGeom prst="rect">
            <a:avLst/>
          </a:prstGeom>
          <a:noFill/>
        </p:spPr>
        <p:txBody>
          <a:bodyPr wrap="square" rtlCol="0">
            <a:spAutoFit/>
          </a:bodyPr>
          <a:lstStyle/>
          <a:p>
            <a:r>
              <a:rPr kumimoji="1" lang="ja-JP" altLang="en-US" sz="1000" dirty="0"/>
              <a:t>委託</a:t>
            </a:r>
          </a:p>
        </p:txBody>
      </p:sp>
      <p:sp>
        <p:nvSpPr>
          <p:cNvPr id="27" name="テキスト ボックス 26">
            <a:extLst>
              <a:ext uri="{FF2B5EF4-FFF2-40B4-BE49-F238E27FC236}">
                <a16:creationId xmlns:a16="http://schemas.microsoft.com/office/drawing/2014/main" id="{E8194516-EF5E-3BFB-896B-33BA0124EBFB}"/>
              </a:ext>
            </a:extLst>
          </p:cNvPr>
          <p:cNvSpPr txBox="1"/>
          <p:nvPr/>
        </p:nvSpPr>
        <p:spPr>
          <a:xfrm>
            <a:off x="6184429" y="4625999"/>
            <a:ext cx="1005840" cy="246221"/>
          </a:xfrm>
          <a:prstGeom prst="rect">
            <a:avLst/>
          </a:prstGeom>
          <a:noFill/>
        </p:spPr>
        <p:txBody>
          <a:bodyPr wrap="square" rtlCol="0">
            <a:spAutoFit/>
          </a:bodyPr>
          <a:lstStyle/>
          <a:p>
            <a:r>
              <a:rPr kumimoji="1" lang="ja-JP" altLang="en-US" sz="1000" dirty="0"/>
              <a:t>イベント運営</a:t>
            </a:r>
          </a:p>
        </p:txBody>
      </p:sp>
      <p:sp>
        <p:nvSpPr>
          <p:cNvPr id="29" name="テキスト ボックス 28">
            <a:extLst>
              <a:ext uri="{FF2B5EF4-FFF2-40B4-BE49-F238E27FC236}">
                <a16:creationId xmlns:a16="http://schemas.microsoft.com/office/drawing/2014/main" id="{51D669B1-7FE8-2FD4-7FBD-48D275541FBD}"/>
              </a:ext>
            </a:extLst>
          </p:cNvPr>
          <p:cNvSpPr txBox="1"/>
          <p:nvPr/>
        </p:nvSpPr>
        <p:spPr>
          <a:xfrm>
            <a:off x="5950655" y="3940207"/>
            <a:ext cx="903419" cy="246221"/>
          </a:xfrm>
          <a:prstGeom prst="rect">
            <a:avLst/>
          </a:prstGeom>
          <a:noFill/>
        </p:spPr>
        <p:txBody>
          <a:bodyPr wrap="square" rtlCol="0">
            <a:spAutoFit/>
          </a:bodyPr>
          <a:lstStyle/>
          <a:p>
            <a:r>
              <a:rPr kumimoji="1" lang="ja-JP" altLang="en-US" sz="1000" dirty="0"/>
              <a:t>共同企画</a:t>
            </a:r>
          </a:p>
        </p:txBody>
      </p:sp>
      <p:sp>
        <p:nvSpPr>
          <p:cNvPr id="42" name="四角形: 角を丸くする 41">
            <a:extLst>
              <a:ext uri="{FF2B5EF4-FFF2-40B4-BE49-F238E27FC236}">
                <a16:creationId xmlns:a16="http://schemas.microsoft.com/office/drawing/2014/main" id="{A51CF04D-CD13-9D57-7315-958CFD100C44}"/>
              </a:ext>
            </a:extLst>
          </p:cNvPr>
          <p:cNvSpPr/>
          <p:nvPr/>
        </p:nvSpPr>
        <p:spPr>
          <a:xfrm>
            <a:off x="1361292" y="5854483"/>
            <a:ext cx="2601038" cy="384048"/>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首都圏・学生</a:t>
            </a:r>
          </a:p>
        </p:txBody>
      </p:sp>
      <p:cxnSp>
        <p:nvCxnSpPr>
          <p:cNvPr id="46" name="直線矢印コネクタ 45">
            <a:extLst>
              <a:ext uri="{FF2B5EF4-FFF2-40B4-BE49-F238E27FC236}">
                <a16:creationId xmlns:a16="http://schemas.microsoft.com/office/drawing/2014/main" id="{217A0B53-1E90-7BB9-6304-8FE2FB8DAE87}"/>
              </a:ext>
            </a:extLst>
          </p:cNvPr>
          <p:cNvCxnSpPr/>
          <p:nvPr/>
        </p:nvCxnSpPr>
        <p:spPr>
          <a:xfrm>
            <a:off x="3331208" y="4436724"/>
            <a:ext cx="0" cy="139757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7" name="テキスト ボックス 46">
            <a:extLst>
              <a:ext uri="{FF2B5EF4-FFF2-40B4-BE49-F238E27FC236}">
                <a16:creationId xmlns:a16="http://schemas.microsoft.com/office/drawing/2014/main" id="{1729F730-EB68-A6E9-9121-8D032BDB85AE}"/>
              </a:ext>
            </a:extLst>
          </p:cNvPr>
          <p:cNvSpPr txBox="1"/>
          <p:nvPr/>
        </p:nvSpPr>
        <p:spPr>
          <a:xfrm>
            <a:off x="3283637" y="5024942"/>
            <a:ext cx="771350" cy="246221"/>
          </a:xfrm>
          <a:prstGeom prst="rect">
            <a:avLst/>
          </a:prstGeom>
          <a:noFill/>
        </p:spPr>
        <p:txBody>
          <a:bodyPr wrap="square" rtlCol="0">
            <a:spAutoFit/>
          </a:bodyPr>
          <a:lstStyle/>
          <a:p>
            <a:r>
              <a:rPr kumimoji="1" lang="en-US" altLang="ja-JP" sz="1000" dirty="0"/>
              <a:t>PR</a:t>
            </a:r>
            <a:r>
              <a:rPr kumimoji="1" lang="ja-JP" altLang="en-US" sz="1000" dirty="0"/>
              <a:t>・発信</a:t>
            </a:r>
          </a:p>
        </p:txBody>
      </p:sp>
      <p:sp>
        <p:nvSpPr>
          <p:cNvPr id="48" name="四角形: 角を丸くする 47">
            <a:extLst>
              <a:ext uri="{FF2B5EF4-FFF2-40B4-BE49-F238E27FC236}">
                <a16:creationId xmlns:a16="http://schemas.microsoft.com/office/drawing/2014/main" id="{1797B23F-522B-0EDE-708D-77B0942EA96D}"/>
              </a:ext>
            </a:extLst>
          </p:cNvPr>
          <p:cNvSpPr/>
          <p:nvPr/>
        </p:nvSpPr>
        <p:spPr>
          <a:xfrm>
            <a:off x="6195684" y="5830266"/>
            <a:ext cx="2014758" cy="384048"/>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●市自治会連合会</a:t>
            </a:r>
          </a:p>
        </p:txBody>
      </p:sp>
      <p:sp>
        <p:nvSpPr>
          <p:cNvPr id="49" name="四角形: 角を丸くする 48">
            <a:extLst>
              <a:ext uri="{FF2B5EF4-FFF2-40B4-BE49-F238E27FC236}">
                <a16:creationId xmlns:a16="http://schemas.microsoft.com/office/drawing/2014/main" id="{D429E3D7-B13D-74BB-4FC1-18C671486E20}"/>
              </a:ext>
            </a:extLst>
          </p:cNvPr>
          <p:cNvSpPr/>
          <p:nvPr/>
        </p:nvSpPr>
        <p:spPr>
          <a:xfrm>
            <a:off x="4912873" y="5180413"/>
            <a:ext cx="1439302" cy="384048"/>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solidFill>
              </a:rPr>
              <a:t>JA</a:t>
            </a:r>
            <a:r>
              <a:rPr kumimoji="1" lang="ja-JP" altLang="en-US" sz="1200" dirty="0">
                <a:solidFill>
                  <a:schemeClr val="tx1"/>
                </a:solidFill>
              </a:rPr>
              <a:t>●●▼▼支部</a:t>
            </a:r>
          </a:p>
        </p:txBody>
      </p:sp>
      <p:cxnSp>
        <p:nvCxnSpPr>
          <p:cNvPr id="50" name="直線矢印コネクタ 49">
            <a:extLst>
              <a:ext uri="{FF2B5EF4-FFF2-40B4-BE49-F238E27FC236}">
                <a16:creationId xmlns:a16="http://schemas.microsoft.com/office/drawing/2014/main" id="{234F2DDF-3254-387B-E77D-2ECAAB6A8CB8}"/>
              </a:ext>
            </a:extLst>
          </p:cNvPr>
          <p:cNvCxnSpPr>
            <a:cxnSpLocks/>
          </p:cNvCxnSpPr>
          <p:nvPr/>
        </p:nvCxnSpPr>
        <p:spPr>
          <a:xfrm>
            <a:off x="3962330" y="5900719"/>
            <a:ext cx="108590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3" name="四角形: 角を丸くする 52">
            <a:extLst>
              <a:ext uri="{FF2B5EF4-FFF2-40B4-BE49-F238E27FC236}">
                <a16:creationId xmlns:a16="http://schemas.microsoft.com/office/drawing/2014/main" id="{89A2F53F-A45E-D235-0F94-770E71A2A2AB}"/>
              </a:ext>
            </a:extLst>
          </p:cNvPr>
          <p:cNvSpPr/>
          <p:nvPr/>
        </p:nvSpPr>
        <p:spPr>
          <a:xfrm>
            <a:off x="5082786" y="5677150"/>
            <a:ext cx="844745" cy="384048"/>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農家</a:t>
            </a:r>
          </a:p>
        </p:txBody>
      </p:sp>
      <p:cxnSp>
        <p:nvCxnSpPr>
          <p:cNvPr id="54" name="直線矢印コネクタ 53">
            <a:extLst>
              <a:ext uri="{FF2B5EF4-FFF2-40B4-BE49-F238E27FC236}">
                <a16:creationId xmlns:a16="http://schemas.microsoft.com/office/drawing/2014/main" id="{13F7EC1B-59E4-C25F-1912-0701D8C40D71}"/>
              </a:ext>
            </a:extLst>
          </p:cNvPr>
          <p:cNvCxnSpPr>
            <a:cxnSpLocks/>
          </p:cNvCxnSpPr>
          <p:nvPr/>
        </p:nvCxnSpPr>
        <p:spPr>
          <a:xfrm>
            <a:off x="3956364" y="6134141"/>
            <a:ext cx="222806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6" name="直線矢印コネクタ 55">
            <a:extLst>
              <a:ext uri="{FF2B5EF4-FFF2-40B4-BE49-F238E27FC236}">
                <a16:creationId xmlns:a16="http://schemas.microsoft.com/office/drawing/2014/main" id="{D65BB318-0374-A2D8-5F31-6EB614AC8385}"/>
              </a:ext>
            </a:extLst>
          </p:cNvPr>
          <p:cNvCxnSpPr/>
          <p:nvPr/>
        </p:nvCxnSpPr>
        <p:spPr>
          <a:xfrm>
            <a:off x="8108319" y="4408736"/>
            <a:ext cx="0" cy="139757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7" name="テキスト ボックス 56">
            <a:extLst>
              <a:ext uri="{FF2B5EF4-FFF2-40B4-BE49-F238E27FC236}">
                <a16:creationId xmlns:a16="http://schemas.microsoft.com/office/drawing/2014/main" id="{4B36D87F-BF9E-A5B2-15FF-7EC548822188}"/>
              </a:ext>
            </a:extLst>
          </p:cNvPr>
          <p:cNvSpPr txBox="1"/>
          <p:nvPr/>
        </p:nvSpPr>
        <p:spPr>
          <a:xfrm>
            <a:off x="8063731" y="5020527"/>
            <a:ext cx="771350" cy="400110"/>
          </a:xfrm>
          <a:prstGeom prst="rect">
            <a:avLst/>
          </a:prstGeom>
          <a:noFill/>
        </p:spPr>
        <p:txBody>
          <a:bodyPr wrap="square" rtlCol="0">
            <a:spAutoFit/>
          </a:bodyPr>
          <a:lstStyle/>
          <a:p>
            <a:r>
              <a:rPr kumimoji="1" lang="ja-JP" altLang="en-US" sz="1000" dirty="0"/>
              <a:t>協力</a:t>
            </a:r>
            <a:endParaRPr kumimoji="1" lang="en-US" altLang="ja-JP" sz="1000" dirty="0"/>
          </a:p>
          <a:p>
            <a:r>
              <a:rPr kumimoji="1" lang="ja-JP" altLang="en-US" sz="1000" dirty="0"/>
              <a:t>打診</a:t>
            </a:r>
          </a:p>
        </p:txBody>
      </p:sp>
      <p:grpSp>
        <p:nvGrpSpPr>
          <p:cNvPr id="58" name="グループ化 57">
            <a:extLst>
              <a:ext uri="{FF2B5EF4-FFF2-40B4-BE49-F238E27FC236}">
                <a16:creationId xmlns:a16="http://schemas.microsoft.com/office/drawing/2014/main" id="{E4622DA0-8021-6CFE-3D84-D516BDC7B365}"/>
              </a:ext>
            </a:extLst>
          </p:cNvPr>
          <p:cNvGrpSpPr/>
          <p:nvPr/>
        </p:nvGrpSpPr>
        <p:grpSpPr>
          <a:xfrm>
            <a:off x="4478693" y="4420889"/>
            <a:ext cx="433617" cy="943007"/>
            <a:chOff x="5353430" y="4038336"/>
            <a:chExt cx="208167" cy="332514"/>
          </a:xfrm>
        </p:grpSpPr>
        <p:cxnSp>
          <p:nvCxnSpPr>
            <p:cNvPr id="59" name="直線コネクタ 58">
              <a:extLst>
                <a:ext uri="{FF2B5EF4-FFF2-40B4-BE49-F238E27FC236}">
                  <a16:creationId xmlns:a16="http://schemas.microsoft.com/office/drawing/2014/main" id="{16E85807-475B-55EE-A909-78093C56E66C}"/>
                </a:ext>
              </a:extLst>
            </p:cNvPr>
            <p:cNvCxnSpPr>
              <a:cxnSpLocks/>
            </p:cNvCxnSpPr>
            <p:nvPr/>
          </p:nvCxnSpPr>
          <p:spPr>
            <a:xfrm>
              <a:off x="5353430" y="4038336"/>
              <a:ext cx="0" cy="3325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4287D9FA-40B9-F852-B74B-1C1A40DB585E}"/>
                </a:ext>
              </a:extLst>
            </p:cNvPr>
            <p:cNvCxnSpPr>
              <a:cxnSpLocks/>
            </p:cNvCxnSpPr>
            <p:nvPr/>
          </p:nvCxnSpPr>
          <p:spPr>
            <a:xfrm>
              <a:off x="5353430" y="4363032"/>
              <a:ext cx="20816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61" name="テキスト ボックス 60">
            <a:extLst>
              <a:ext uri="{FF2B5EF4-FFF2-40B4-BE49-F238E27FC236}">
                <a16:creationId xmlns:a16="http://schemas.microsoft.com/office/drawing/2014/main" id="{7D8CE083-5698-9E56-D31A-F4682F99E0C0}"/>
              </a:ext>
            </a:extLst>
          </p:cNvPr>
          <p:cNvSpPr txBox="1"/>
          <p:nvPr/>
        </p:nvSpPr>
        <p:spPr>
          <a:xfrm>
            <a:off x="4087537" y="4756572"/>
            <a:ext cx="443483" cy="400110"/>
          </a:xfrm>
          <a:prstGeom prst="rect">
            <a:avLst/>
          </a:prstGeom>
          <a:noFill/>
        </p:spPr>
        <p:txBody>
          <a:bodyPr wrap="square" rtlCol="0">
            <a:spAutoFit/>
          </a:bodyPr>
          <a:lstStyle/>
          <a:p>
            <a:r>
              <a:rPr kumimoji="1" lang="ja-JP" altLang="en-US" sz="1000" dirty="0"/>
              <a:t>協力連携</a:t>
            </a:r>
          </a:p>
        </p:txBody>
      </p:sp>
      <p:cxnSp>
        <p:nvCxnSpPr>
          <p:cNvPr id="63" name="直線コネクタ 62">
            <a:extLst>
              <a:ext uri="{FF2B5EF4-FFF2-40B4-BE49-F238E27FC236}">
                <a16:creationId xmlns:a16="http://schemas.microsoft.com/office/drawing/2014/main" id="{4C8F61AF-2D83-B5DF-8FA3-3728ECD23607}"/>
              </a:ext>
            </a:extLst>
          </p:cNvPr>
          <p:cNvCxnSpPr>
            <a:cxnSpLocks/>
            <a:stCxn id="25" idx="3"/>
          </p:cNvCxnSpPr>
          <p:nvPr/>
        </p:nvCxnSpPr>
        <p:spPr>
          <a:xfrm>
            <a:off x="2661811" y="5206468"/>
            <a:ext cx="667423" cy="16596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6464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03E9911-1B54-F7A1-56C9-40D8B286627F}"/>
              </a:ext>
            </a:extLst>
          </p:cNvPr>
          <p:cNvSpPr>
            <a:spLocks noGrp="1"/>
          </p:cNvSpPr>
          <p:nvPr>
            <p:ph type="title"/>
          </p:nvPr>
        </p:nvSpPr>
        <p:spPr>
          <a:xfrm>
            <a:off x="628650" y="365126"/>
            <a:ext cx="7886700" cy="900000"/>
          </a:xfrm>
        </p:spPr>
        <p:txBody>
          <a:bodyPr>
            <a:normAutofit/>
          </a:bodyPr>
          <a:lstStyle/>
          <a:p>
            <a:r>
              <a:rPr lang="ja-JP" altLang="en-US" sz="3600" dirty="0">
                <a:latin typeface="BIZ UDPゴシック" panose="020B0400000000000000" pitchFamily="50" charset="-128"/>
                <a:ea typeface="BIZ UDPゴシック" panose="020B0400000000000000" pitchFamily="50" charset="-128"/>
              </a:rPr>
              <a:t>５．自立・自走化に向けた計画</a:t>
            </a:r>
            <a:endParaRPr kumimoji="1" lang="ja-JP" altLang="en-US" sz="3600" dirty="0">
              <a:latin typeface="BIZ UDPゴシック" panose="020B0400000000000000" pitchFamily="50" charset="-128"/>
              <a:ea typeface="BIZ UDPゴシック" panose="020B0400000000000000" pitchFamily="50" charset="-128"/>
            </a:endParaRPr>
          </a:p>
        </p:txBody>
      </p:sp>
      <p:sp>
        <p:nvSpPr>
          <p:cNvPr id="4" name="スライド番号プレースホルダー 3">
            <a:extLst>
              <a:ext uri="{FF2B5EF4-FFF2-40B4-BE49-F238E27FC236}">
                <a16:creationId xmlns:a16="http://schemas.microsoft.com/office/drawing/2014/main" id="{D3B12400-345E-ACD9-CDFB-55FDC53A45C6}"/>
              </a:ext>
            </a:extLst>
          </p:cNvPr>
          <p:cNvSpPr>
            <a:spLocks noGrp="1"/>
          </p:cNvSpPr>
          <p:nvPr>
            <p:ph type="sldNum" sz="quarter" idx="12"/>
          </p:nvPr>
        </p:nvSpPr>
        <p:spPr/>
        <p:txBody>
          <a:bodyPr/>
          <a:lstStyle/>
          <a:p>
            <a:fld id="{E961FDAF-81F2-4C27-A63B-43C683B781A8}" type="slidenum">
              <a:rPr kumimoji="1" lang="ja-JP" altLang="en-US" smtClean="0"/>
              <a:t>9</a:t>
            </a:fld>
            <a:endParaRPr kumimoji="1" lang="ja-JP" altLang="en-US"/>
          </a:p>
        </p:txBody>
      </p:sp>
      <p:sp>
        <p:nvSpPr>
          <p:cNvPr id="5" name="コンテンツ プレースホルダー 2">
            <a:extLst>
              <a:ext uri="{FF2B5EF4-FFF2-40B4-BE49-F238E27FC236}">
                <a16:creationId xmlns:a16="http://schemas.microsoft.com/office/drawing/2014/main" id="{0DF56C5E-D0DB-628A-86E4-788F8E7B2C37}"/>
              </a:ext>
            </a:extLst>
          </p:cNvPr>
          <p:cNvSpPr txBox="1">
            <a:spLocks/>
          </p:cNvSpPr>
          <p:nvPr/>
        </p:nvSpPr>
        <p:spPr>
          <a:xfrm>
            <a:off x="612000" y="1912940"/>
            <a:ext cx="7920000" cy="2002418"/>
          </a:xfrm>
          <a:prstGeom prst="rect">
            <a:avLst/>
          </a:prstGeom>
          <a:ln w="19050">
            <a:solidFill>
              <a:schemeClr val="accent3">
                <a:lumMod val="60000"/>
                <a:lumOff val="40000"/>
              </a:schemeClr>
            </a:solidFill>
          </a:ln>
        </p:spPr>
        <p:txBody>
          <a:bodyPr vert="horz" lIns="91440" tIns="180000" rIns="91440" bIns="18000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just">
              <a:buNone/>
            </a:pPr>
            <a:r>
              <a:rPr lang="ja-JP" altLang="en-US" sz="1200" dirty="0"/>
              <a:t>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a:t>
            </a:r>
            <a:endParaRPr lang="en-US" altLang="ja-JP" sz="1200" dirty="0"/>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a:t>
            </a:r>
            <a:r>
              <a:rPr kumimoji="0" lang="ja-JP" altLang="en-US" sz="12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自走・自立化のシナリオ及び他地域への展開可能性についても具体的に記載すること。</a:t>
            </a:r>
            <a:endParaRPr kumimoji="0" lang="en-US" altLang="ja-JP" sz="12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cxnSp>
        <p:nvCxnSpPr>
          <p:cNvPr id="9" name="直線コネクタ 8">
            <a:extLst>
              <a:ext uri="{FF2B5EF4-FFF2-40B4-BE49-F238E27FC236}">
                <a16:creationId xmlns:a16="http://schemas.microsoft.com/office/drawing/2014/main" id="{B4B26CFE-9862-234E-F25A-D67ECC5BB86A}"/>
              </a:ext>
            </a:extLst>
          </p:cNvPr>
          <p:cNvCxnSpPr>
            <a:cxnSpLocks/>
          </p:cNvCxnSpPr>
          <p:nvPr/>
        </p:nvCxnSpPr>
        <p:spPr>
          <a:xfrm>
            <a:off x="628650" y="1304925"/>
            <a:ext cx="78867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aphicFrame>
        <p:nvGraphicFramePr>
          <p:cNvPr id="8" name="表 4">
            <a:extLst>
              <a:ext uri="{FF2B5EF4-FFF2-40B4-BE49-F238E27FC236}">
                <a16:creationId xmlns:a16="http://schemas.microsoft.com/office/drawing/2014/main" id="{D5C710D2-4D04-EEC5-E2F7-0C24CCD94B0F}"/>
              </a:ext>
            </a:extLst>
          </p:cNvPr>
          <p:cNvGraphicFramePr>
            <a:graphicFrameLocks/>
          </p:cNvGraphicFramePr>
          <p:nvPr>
            <p:extLst>
              <p:ext uri="{D42A27DB-BD31-4B8C-83A1-F6EECF244321}">
                <p14:modId xmlns:p14="http://schemas.microsoft.com/office/powerpoint/2010/main" val="2947329539"/>
              </p:ext>
            </p:extLst>
          </p:nvPr>
        </p:nvGraphicFramePr>
        <p:xfrm>
          <a:off x="574402" y="4689203"/>
          <a:ext cx="7969523" cy="1746677"/>
        </p:xfrm>
        <a:graphic>
          <a:graphicData uri="http://schemas.openxmlformats.org/drawingml/2006/table">
            <a:tbl>
              <a:tblPr firstRow="1" bandRow="1">
                <a:tableStyleId>{5C22544A-7EE6-4342-B048-85BDC9FD1C3A}</a:tableStyleId>
              </a:tblPr>
              <a:tblGrid>
                <a:gridCol w="360000">
                  <a:extLst>
                    <a:ext uri="{9D8B030D-6E8A-4147-A177-3AD203B41FA5}">
                      <a16:colId xmlns:a16="http://schemas.microsoft.com/office/drawing/2014/main" val="4275337492"/>
                    </a:ext>
                  </a:extLst>
                </a:gridCol>
                <a:gridCol w="3294698">
                  <a:extLst>
                    <a:ext uri="{9D8B030D-6E8A-4147-A177-3AD203B41FA5}">
                      <a16:colId xmlns:a16="http://schemas.microsoft.com/office/drawing/2014/main" val="1786377346"/>
                    </a:ext>
                  </a:extLst>
                </a:gridCol>
                <a:gridCol w="1438275">
                  <a:extLst>
                    <a:ext uri="{9D8B030D-6E8A-4147-A177-3AD203B41FA5}">
                      <a16:colId xmlns:a16="http://schemas.microsoft.com/office/drawing/2014/main" val="4184518330"/>
                    </a:ext>
                  </a:extLst>
                </a:gridCol>
                <a:gridCol w="1438275">
                  <a:extLst>
                    <a:ext uri="{9D8B030D-6E8A-4147-A177-3AD203B41FA5}">
                      <a16:colId xmlns:a16="http://schemas.microsoft.com/office/drawing/2014/main" val="180302129"/>
                    </a:ext>
                  </a:extLst>
                </a:gridCol>
                <a:gridCol w="1438275">
                  <a:extLst>
                    <a:ext uri="{9D8B030D-6E8A-4147-A177-3AD203B41FA5}">
                      <a16:colId xmlns:a16="http://schemas.microsoft.com/office/drawing/2014/main" val="674088170"/>
                    </a:ext>
                  </a:extLst>
                </a:gridCol>
              </a:tblGrid>
              <a:tr h="311704">
                <a:tc>
                  <a:txBody>
                    <a:bodyPr/>
                    <a:lstStyle/>
                    <a:p>
                      <a:pPr marL="0" algn="ctr" defTabSz="914400" rtl="0" eaLnBrk="1" latinLnBrk="0" hangingPunct="1">
                        <a:lnSpc>
                          <a:spcPts val="2100"/>
                        </a:lnSpc>
                      </a:pPr>
                      <a:endParaRPr kumimoji="1" lang="ja-JP" altLang="en-US" sz="1200" b="0" kern="1200" dirty="0">
                        <a:solidFill>
                          <a:schemeClr val="tx1"/>
                        </a:solidFill>
                        <a:latin typeface="+mn-ea"/>
                        <a:ea typeface="+mn-ea"/>
                        <a:cs typeface="+mn-cs"/>
                      </a:endParaRPr>
                    </a:p>
                  </a:txBody>
                  <a:tcPr marL="94857" marR="94857" marT="47429" marB="47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ts val="2100"/>
                        </a:lnSpc>
                      </a:pPr>
                      <a:r>
                        <a:rPr kumimoji="1" lang="ja-JP" altLang="en-US" sz="1200" b="0" dirty="0">
                          <a:solidFill>
                            <a:schemeClr val="tx1"/>
                          </a:solidFill>
                          <a:latin typeface="+mn-ea"/>
                          <a:ea typeface="+mn-ea"/>
                        </a:rPr>
                        <a:t>費目</a:t>
                      </a:r>
                    </a:p>
                  </a:txBody>
                  <a:tcPr marL="94857" marR="94857" marT="47429" marB="47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ts val="2100"/>
                        </a:lnSpc>
                      </a:pPr>
                      <a:r>
                        <a:rPr kumimoji="1" lang="en-US" altLang="ja-JP" sz="1200" b="0" dirty="0">
                          <a:solidFill>
                            <a:schemeClr val="tx1"/>
                          </a:solidFill>
                          <a:latin typeface="+mn-ea"/>
                          <a:ea typeface="+mn-ea"/>
                        </a:rPr>
                        <a:t>R7</a:t>
                      </a:r>
                      <a:endParaRPr kumimoji="1" lang="ja-JP" altLang="en-US" sz="1200" b="0" dirty="0">
                        <a:solidFill>
                          <a:schemeClr val="tx1"/>
                        </a:solidFill>
                        <a:latin typeface="+mn-ea"/>
                        <a:ea typeface="+mn-ea"/>
                      </a:endParaRPr>
                    </a:p>
                  </a:txBody>
                  <a:tcPr marL="94857" marR="94857" marT="47429" marB="47429"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ts val="2100"/>
                        </a:lnSpc>
                      </a:pPr>
                      <a:r>
                        <a:rPr kumimoji="1" lang="en-US" altLang="ja-JP" sz="1200" b="0" dirty="0">
                          <a:solidFill>
                            <a:schemeClr val="tx1"/>
                          </a:solidFill>
                          <a:latin typeface="+mn-ea"/>
                          <a:ea typeface="+mn-ea"/>
                        </a:rPr>
                        <a:t>R8</a:t>
                      </a:r>
                      <a:endParaRPr kumimoji="1" lang="ja-JP" altLang="en-US" sz="1200" b="0" dirty="0">
                        <a:solidFill>
                          <a:schemeClr val="tx1"/>
                        </a:solidFill>
                        <a:latin typeface="+mn-ea"/>
                        <a:ea typeface="+mn-ea"/>
                      </a:endParaRPr>
                    </a:p>
                  </a:txBody>
                  <a:tcPr marL="94857" marR="94857" marT="47429" marB="47429"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ts val="2100"/>
                        </a:lnSpc>
                      </a:pPr>
                      <a:r>
                        <a:rPr kumimoji="1" lang="en-US" altLang="ja-JP" sz="1200" b="0" dirty="0">
                          <a:solidFill>
                            <a:schemeClr val="tx1"/>
                          </a:solidFill>
                          <a:latin typeface="+mn-ea"/>
                          <a:ea typeface="+mn-ea"/>
                        </a:rPr>
                        <a:t>R9</a:t>
                      </a:r>
                      <a:endParaRPr kumimoji="1" lang="ja-JP" altLang="en-US" sz="1200" b="0" dirty="0">
                        <a:solidFill>
                          <a:schemeClr val="tx1"/>
                        </a:solidFill>
                        <a:latin typeface="+mn-ea"/>
                        <a:ea typeface="+mn-ea"/>
                      </a:endParaRPr>
                    </a:p>
                  </a:txBody>
                  <a:tcPr marL="94857" marR="94857" marT="47429" marB="47429"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462721095"/>
                  </a:ext>
                </a:extLst>
              </a:tr>
              <a:tr h="352217">
                <a:tc rowSpan="2">
                  <a:txBody>
                    <a:bodyPr/>
                    <a:lstStyle/>
                    <a:p>
                      <a:pPr marL="0" algn="ctr" defTabSz="914400" rtl="0" eaLnBrk="1" latinLnBrk="0" hangingPunct="1">
                        <a:lnSpc>
                          <a:spcPts val="2100"/>
                        </a:lnSpc>
                      </a:pPr>
                      <a:r>
                        <a:rPr kumimoji="1" lang="ja-JP" altLang="en-US" sz="1200" b="0" kern="1200" dirty="0">
                          <a:solidFill>
                            <a:schemeClr val="tx1"/>
                          </a:solidFill>
                          <a:latin typeface="+mn-ea"/>
                          <a:ea typeface="+mn-ea"/>
                          <a:cs typeface="+mn-cs"/>
                        </a:rPr>
                        <a:t>支出</a:t>
                      </a:r>
                    </a:p>
                  </a:txBody>
                  <a:tcPr marL="94857" marR="94857" marT="47429" marB="47429"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just"/>
                      <a:r>
                        <a:rPr kumimoji="1" lang="ja-JP" altLang="en-US" sz="1200" b="0" dirty="0">
                          <a:solidFill>
                            <a:schemeClr val="tx1"/>
                          </a:solidFill>
                          <a:latin typeface="+mn-ea"/>
                          <a:ea typeface="+mn-ea"/>
                        </a:rPr>
                        <a:t>〇〇〇〇（主な支出費目）</a:t>
                      </a:r>
                    </a:p>
                  </a:txBody>
                  <a:tcPr marL="94857" marR="94857" marT="47429" marB="47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a:r>
                        <a:rPr kumimoji="1" lang="ja-JP" altLang="en-US" sz="1200" b="0" dirty="0">
                          <a:solidFill>
                            <a:schemeClr val="tx1"/>
                          </a:solidFill>
                          <a:latin typeface="+mn-ea"/>
                          <a:ea typeface="+mn-ea"/>
                        </a:rPr>
                        <a:t>　　　円</a:t>
                      </a:r>
                    </a:p>
                  </a:txBody>
                  <a:tcPr marL="94857" marR="94857" marT="47429" marB="47429"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n-ea"/>
                          <a:ea typeface="+mn-ea"/>
                        </a:rPr>
                        <a:t>　　　円</a:t>
                      </a:r>
                    </a:p>
                  </a:txBody>
                  <a:tcPr marL="94857" marR="94857" marT="47429" marB="47429"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n-ea"/>
                          <a:ea typeface="+mn-ea"/>
                        </a:rPr>
                        <a:t>　　　円</a:t>
                      </a:r>
                    </a:p>
                  </a:txBody>
                  <a:tcPr marL="94857" marR="94857" marT="47429" marB="47429"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2176380"/>
                  </a:ext>
                </a:extLst>
              </a:tr>
              <a:tr h="352217">
                <a:tc vMerge="1">
                  <a:txBody>
                    <a:bodyPr/>
                    <a:lstStyle/>
                    <a:p>
                      <a:pPr algn="ctr"/>
                      <a:endParaRPr kumimoji="1" lang="ja-JP" altLang="en-US" sz="3300" b="0" dirty="0">
                        <a:solidFill>
                          <a:schemeClr val="tx1"/>
                        </a:solidFill>
                      </a:endParaRPr>
                    </a:p>
                  </a:txBody>
                  <a:tcPr marL="125730" marR="125730" marT="62865" marB="628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kumimoji="1" lang="ja-JP" altLang="en-US" sz="1200" b="0" dirty="0">
                          <a:solidFill>
                            <a:schemeClr val="tx1"/>
                          </a:solidFill>
                          <a:latin typeface="+mn-ea"/>
                          <a:ea typeface="+mn-ea"/>
                        </a:rPr>
                        <a:t>〇〇〇〇（主な支出費目）</a:t>
                      </a:r>
                    </a:p>
                  </a:txBody>
                  <a:tcPr marL="94857" marR="94857" marT="47429" marB="47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sz="1200" b="0" dirty="0">
                          <a:solidFill>
                            <a:schemeClr val="tx1"/>
                          </a:solidFill>
                          <a:latin typeface="+mn-ea"/>
                          <a:ea typeface="+mn-ea"/>
                        </a:rPr>
                        <a:t>　　　円</a:t>
                      </a:r>
                    </a:p>
                  </a:txBody>
                  <a:tcPr marL="94857" marR="94857" marT="47429" marB="47429"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sz="1200" b="0" dirty="0">
                          <a:solidFill>
                            <a:schemeClr val="tx1"/>
                          </a:solidFill>
                          <a:latin typeface="+mn-ea"/>
                          <a:ea typeface="+mn-ea"/>
                        </a:rPr>
                        <a:t>　　　円</a:t>
                      </a:r>
                    </a:p>
                  </a:txBody>
                  <a:tcPr marL="94857" marR="94857" marT="47429" marB="47429"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sz="1200" b="0" dirty="0">
                          <a:solidFill>
                            <a:schemeClr val="tx1"/>
                          </a:solidFill>
                          <a:latin typeface="+mn-ea"/>
                          <a:ea typeface="+mn-ea"/>
                        </a:rPr>
                        <a:t>　　　円</a:t>
                      </a:r>
                    </a:p>
                  </a:txBody>
                  <a:tcPr marL="94857" marR="94857" marT="47429" marB="47429"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36625496"/>
                  </a:ext>
                </a:extLst>
              </a:tr>
              <a:tr h="352217">
                <a:tc rowSpan="2">
                  <a:txBody>
                    <a:bodyPr/>
                    <a:lstStyle/>
                    <a:p>
                      <a:pPr marL="0" algn="ctr" defTabSz="914400" rtl="0" eaLnBrk="1" latinLnBrk="0" hangingPunct="1">
                        <a:lnSpc>
                          <a:spcPts val="2100"/>
                        </a:lnSpc>
                      </a:pPr>
                      <a:r>
                        <a:rPr kumimoji="1" lang="ja-JP" altLang="en-US" sz="1200" b="0" kern="1200" dirty="0">
                          <a:solidFill>
                            <a:schemeClr val="tx1"/>
                          </a:solidFill>
                          <a:latin typeface="+mn-ea"/>
                          <a:ea typeface="+mn-ea"/>
                          <a:cs typeface="+mn-cs"/>
                        </a:rPr>
                        <a:t>収入</a:t>
                      </a:r>
                    </a:p>
                  </a:txBody>
                  <a:tcPr marL="125730" marR="125730" marT="62865" marB="62865"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just"/>
                      <a:r>
                        <a:rPr kumimoji="1" lang="ja-JP" altLang="en-US" sz="1200" b="0" dirty="0">
                          <a:solidFill>
                            <a:schemeClr val="tx1"/>
                          </a:solidFill>
                          <a:latin typeface="+mn-ea"/>
                          <a:ea typeface="+mn-ea"/>
                        </a:rPr>
                        <a:t>〇〇〇〇（主な収入費目）</a:t>
                      </a:r>
                    </a:p>
                  </a:txBody>
                  <a:tcPr marL="94857" marR="94857" marT="47429" marB="47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a:r>
                        <a:rPr kumimoji="1" lang="ja-JP" altLang="en-US" sz="1200" b="0" dirty="0">
                          <a:solidFill>
                            <a:schemeClr val="tx1"/>
                          </a:solidFill>
                          <a:latin typeface="+mn-ea"/>
                          <a:ea typeface="+mn-ea"/>
                        </a:rPr>
                        <a:t>　　　円</a:t>
                      </a:r>
                    </a:p>
                  </a:txBody>
                  <a:tcPr marL="94857" marR="94857" marT="47429" marB="47429"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a:r>
                        <a:rPr kumimoji="1" lang="ja-JP" altLang="en-US" sz="1200" b="0" dirty="0">
                          <a:solidFill>
                            <a:schemeClr val="tx1"/>
                          </a:solidFill>
                          <a:latin typeface="+mn-ea"/>
                          <a:ea typeface="+mn-ea"/>
                        </a:rPr>
                        <a:t>　　　円</a:t>
                      </a:r>
                    </a:p>
                  </a:txBody>
                  <a:tcPr marL="94857" marR="94857" marT="47429" marB="47429"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a:r>
                        <a:rPr kumimoji="1" lang="ja-JP" altLang="en-US" sz="1200" b="0" dirty="0">
                          <a:solidFill>
                            <a:schemeClr val="tx1"/>
                          </a:solidFill>
                          <a:latin typeface="+mn-ea"/>
                          <a:ea typeface="+mn-ea"/>
                        </a:rPr>
                        <a:t>　　　円</a:t>
                      </a:r>
                    </a:p>
                  </a:txBody>
                  <a:tcPr marL="94857" marR="94857" marT="47429" marB="47429"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98776570"/>
                  </a:ext>
                </a:extLst>
              </a:tr>
              <a:tr h="352217">
                <a:tc vMerge="1">
                  <a:txBody>
                    <a:bodyPr/>
                    <a:lstStyle/>
                    <a:p>
                      <a:pPr algn="ctr"/>
                      <a:endParaRPr kumimoji="1" lang="ja-JP" altLang="en-US" sz="3300" b="0" dirty="0">
                        <a:solidFill>
                          <a:schemeClr val="tx1"/>
                        </a:solidFill>
                      </a:endParaRPr>
                    </a:p>
                  </a:txBody>
                  <a:tcPr marL="125730" marR="125730" marT="62865" marB="628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kumimoji="1" lang="ja-JP" altLang="en-US" sz="1200" b="0" dirty="0">
                          <a:solidFill>
                            <a:schemeClr val="tx1"/>
                          </a:solidFill>
                          <a:latin typeface="+mn-ea"/>
                          <a:ea typeface="+mn-ea"/>
                        </a:rPr>
                        <a:t>〇〇〇〇（主な収入費目）</a:t>
                      </a:r>
                    </a:p>
                  </a:txBody>
                  <a:tcPr marL="94857" marR="94857" marT="47429" marB="47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sz="1200" b="0" dirty="0">
                          <a:solidFill>
                            <a:schemeClr val="tx1"/>
                          </a:solidFill>
                          <a:latin typeface="+mn-ea"/>
                          <a:ea typeface="+mn-ea"/>
                        </a:rPr>
                        <a:t>　　　円</a:t>
                      </a:r>
                    </a:p>
                  </a:txBody>
                  <a:tcPr marL="94857" marR="94857" marT="47429" marB="47429"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sz="1200" b="0" dirty="0">
                          <a:solidFill>
                            <a:schemeClr val="tx1"/>
                          </a:solidFill>
                          <a:latin typeface="+mn-ea"/>
                          <a:ea typeface="+mn-ea"/>
                        </a:rPr>
                        <a:t>　　　円</a:t>
                      </a:r>
                    </a:p>
                  </a:txBody>
                  <a:tcPr marL="94857" marR="94857" marT="47429" marB="47429"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sz="1200" b="0" dirty="0">
                          <a:solidFill>
                            <a:schemeClr val="tx1"/>
                          </a:solidFill>
                          <a:latin typeface="+mn-ea"/>
                          <a:ea typeface="+mn-ea"/>
                        </a:rPr>
                        <a:t>　　　円</a:t>
                      </a:r>
                    </a:p>
                  </a:txBody>
                  <a:tcPr marL="94857" marR="94857" marT="47429" marB="47429"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8794082"/>
                  </a:ext>
                </a:extLst>
              </a:tr>
            </a:tbl>
          </a:graphicData>
        </a:graphic>
      </p:graphicFrame>
      <p:sp>
        <p:nvSpPr>
          <p:cNvPr id="10" name="テキスト ボックス 9"/>
          <p:cNvSpPr txBox="1"/>
          <p:nvPr/>
        </p:nvSpPr>
        <p:spPr>
          <a:xfrm>
            <a:off x="612000" y="4200955"/>
            <a:ext cx="2723823" cy="369332"/>
          </a:xfrm>
          <a:prstGeom prst="rect">
            <a:avLst/>
          </a:prstGeom>
          <a:noFill/>
        </p:spPr>
        <p:txBody>
          <a:bodyPr wrap="none" rtlCol="0">
            <a:spAutoFit/>
          </a:bodyPr>
          <a:lstStyle/>
          <a:p>
            <a:r>
              <a:rPr lang="ja-JP" altLang="en-US" dirty="0"/>
              <a:t>②次年度以降の収支計画</a:t>
            </a:r>
            <a:endParaRPr lang="en-US" altLang="ja-JP" sz="2800" dirty="0"/>
          </a:p>
        </p:txBody>
      </p:sp>
      <p:sp>
        <p:nvSpPr>
          <p:cNvPr id="11" name="テキスト ボックス 10"/>
          <p:cNvSpPr txBox="1"/>
          <p:nvPr/>
        </p:nvSpPr>
        <p:spPr>
          <a:xfrm>
            <a:off x="612000" y="1542034"/>
            <a:ext cx="2723823" cy="369332"/>
          </a:xfrm>
          <a:prstGeom prst="rect">
            <a:avLst/>
          </a:prstGeom>
          <a:noFill/>
        </p:spPr>
        <p:txBody>
          <a:bodyPr wrap="none" rtlCol="0">
            <a:spAutoFit/>
          </a:bodyPr>
          <a:lstStyle/>
          <a:p>
            <a:r>
              <a:rPr lang="ja-JP" altLang="en-US" dirty="0"/>
              <a:t>①次年度以降の事業展開</a:t>
            </a:r>
            <a:endParaRPr kumimoji="1" lang="ja-JP" altLang="en-US" dirty="0"/>
          </a:p>
        </p:txBody>
      </p:sp>
      <p:sp>
        <p:nvSpPr>
          <p:cNvPr id="12" name="テキスト ボックス 11"/>
          <p:cNvSpPr txBox="1"/>
          <p:nvPr/>
        </p:nvSpPr>
        <p:spPr>
          <a:xfrm>
            <a:off x="0" y="42006"/>
            <a:ext cx="4570482" cy="369332"/>
          </a:xfrm>
          <a:prstGeom prst="rect">
            <a:avLst/>
          </a:prstGeom>
          <a:noFill/>
        </p:spPr>
        <p:txBody>
          <a:bodyPr wrap="none" rtlCol="0">
            <a:spAutoFit/>
          </a:bodyPr>
          <a:lstStyle/>
          <a:p>
            <a:r>
              <a:rPr kumimoji="1" lang="en-US" altLang="ja-JP" dirty="0">
                <a:solidFill>
                  <a:srgbClr val="FF0000"/>
                </a:solidFill>
              </a:rPr>
              <a:t>※</a:t>
            </a:r>
            <a:r>
              <a:rPr kumimoji="1" lang="ja-JP" altLang="en-US" dirty="0">
                <a:solidFill>
                  <a:srgbClr val="FF0000"/>
                </a:solidFill>
              </a:rPr>
              <a:t>５．については１ページ以内とすること</a:t>
            </a:r>
          </a:p>
        </p:txBody>
      </p:sp>
      <p:sp>
        <p:nvSpPr>
          <p:cNvPr id="13" name="テキスト ボックス 12">
            <a:extLst>
              <a:ext uri="{FF2B5EF4-FFF2-40B4-BE49-F238E27FC236}">
                <a16:creationId xmlns:a16="http://schemas.microsoft.com/office/drawing/2014/main" id="{80EF1628-3344-D1CD-A198-F3682A121E80}"/>
              </a:ext>
            </a:extLst>
          </p:cNvPr>
          <p:cNvSpPr txBox="1"/>
          <p:nvPr/>
        </p:nvSpPr>
        <p:spPr>
          <a:xfrm>
            <a:off x="574402" y="6444477"/>
            <a:ext cx="7224892" cy="276999"/>
          </a:xfrm>
          <a:prstGeom prst="rect">
            <a:avLst/>
          </a:prstGeom>
          <a:noFill/>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a:t>
            </a:r>
            <a:r>
              <a:rPr lang="ja-JP" altLang="en-US" sz="1200" dirty="0">
                <a:solidFill>
                  <a:srgbClr val="FF0000"/>
                </a:solidFill>
                <a:latin typeface="Calibri" panose="020F0502020204030204"/>
                <a:ea typeface="游ゴシック" panose="020B0400000000000000" pitchFamily="50" charset="-128"/>
              </a:rPr>
              <a:t>支出・収入予定額については、推測根拠について「①次年度以降の事業展開」欄にて言及すること。</a:t>
            </a:r>
            <a:endParaRPr kumimoji="0" lang="en-US" altLang="ja-JP" sz="12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279815365"/>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5769</TotalTime>
  <Words>963</Words>
  <Application>Microsoft Office PowerPoint</Application>
  <PresentationFormat>画面に合わせる (4:3)</PresentationFormat>
  <Paragraphs>125</Paragraphs>
  <Slides>9</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BIZ UDPゴシック</vt:lpstr>
      <vt:lpstr>游ゴシック</vt:lpstr>
      <vt:lpstr>Arial</vt:lpstr>
      <vt:lpstr>Calibri</vt:lpstr>
      <vt:lpstr>Calibri Light</vt:lpstr>
      <vt:lpstr>Office Theme</vt:lpstr>
      <vt:lpstr>（事業名）</vt:lpstr>
      <vt:lpstr>１．取組テーマ、実施地域の概要等</vt:lpstr>
      <vt:lpstr>２．モデル事業の事業計画①</vt:lpstr>
      <vt:lpstr>２．モデル事業の事業計画②</vt:lpstr>
      <vt:lpstr>２．モデル事業の事業計画③</vt:lpstr>
      <vt:lpstr>２．モデル事業の事業計画④</vt:lpstr>
      <vt:lpstr>３．申請者の概要</vt:lpstr>
      <vt:lpstr>４．事業実施体制</vt:lpstr>
      <vt:lpstr>５．自立・自走化に向けた計画</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（事業名）</dc:title>
  <dc:creator>平田　知子</dc:creator>
  <cp:lastModifiedBy>大森 勇輝</cp:lastModifiedBy>
  <cp:revision>35</cp:revision>
  <cp:lastPrinted>2025-04-21T03:56:34Z</cp:lastPrinted>
  <dcterms:created xsi:type="dcterms:W3CDTF">2022-05-12T05:10:53Z</dcterms:created>
  <dcterms:modified xsi:type="dcterms:W3CDTF">2025-05-09T02:51:50Z</dcterms:modified>
</cp:coreProperties>
</file>