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handoutMasterIdLst>
    <p:handoutMasterId r:id="rId11"/>
  </p:handoutMasterIdLst>
  <p:sldIdLst>
    <p:sldId id="256" r:id="rId2"/>
    <p:sldId id="259" r:id="rId3"/>
    <p:sldId id="260" r:id="rId4"/>
    <p:sldId id="261" r:id="rId5"/>
    <p:sldId id="262" r:id="rId6"/>
    <p:sldId id="265" r:id="rId7"/>
    <p:sldId id="263" r:id="rId8"/>
    <p:sldId id="264" r:id="rId9"/>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吉戸　勝"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1572" y="114"/>
      </p:cViewPr>
      <p:guideLst/>
    </p:cSldViewPr>
  </p:slideViewPr>
  <p:notesTextViewPr>
    <p:cViewPr>
      <p:scale>
        <a:sx n="1" d="1"/>
        <a:sy n="1" d="1"/>
      </p:scale>
      <p:origin x="0" y="0"/>
    </p:cViewPr>
  </p:notesTextViewPr>
  <p:notesViewPr>
    <p:cSldViewPr snapToGrid="0">
      <p:cViewPr varScale="1">
        <p:scale>
          <a:sx n="50" d="100"/>
          <a:sy n="50" d="100"/>
        </p:scale>
        <p:origin x="2708"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862825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A42C96A-4FBC-4CAF-A510-9946A41B4F12}" type="datetimeFigureOut">
              <a:rPr kumimoji="1" lang="ja-JP" altLang="en-US" smtClean="0"/>
              <a:t>2022/5/23</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8C0EFEF-9AB4-4128-B3DD-BAD10F250F4C}" type="slidenum">
              <a:rPr kumimoji="1" lang="ja-JP" altLang="en-US" smtClean="0"/>
              <a:t>‹#›</a:t>
            </a:fld>
            <a:endParaRPr kumimoji="1" lang="ja-JP" altLang="en-US"/>
          </a:p>
        </p:txBody>
      </p:sp>
    </p:spTree>
    <p:extLst>
      <p:ext uri="{BB962C8B-B14F-4D97-AF65-F5344CB8AC3E}">
        <p14:creationId xmlns:p14="http://schemas.microsoft.com/office/powerpoint/2010/main" val="378272277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DF711C8-E2C0-4842-B670-24B80E88FEDA}" type="datetime1">
              <a:rPr kumimoji="1" lang="ja-JP" altLang="en-US" smtClean="0"/>
              <a:t>2022/5/23</a:t>
            </a:fld>
            <a:endParaRPr kumimoji="1" lang="ja-JP" altLang="en-US"/>
          </a:p>
        </p:txBody>
      </p:sp>
      <p:sp>
        <p:nvSpPr>
          <p:cNvPr id="5" name="Footer Placeholder 4"/>
          <p:cNvSpPr>
            <a:spLocks noGrp="1"/>
          </p:cNvSpPr>
          <p:nvPr>
            <p:ph type="ftr" sz="quarter" idx="11"/>
          </p:nvPr>
        </p:nvSpPr>
        <p:spPr/>
        <p:txBody>
          <a:bodyPr/>
          <a:lstStyle/>
          <a:p>
            <a:r>
              <a:rPr kumimoji="1" lang="ja-JP" altLang="en-US"/>
              <a:t>関係人口創出・拡大のための対流促進事業　（様式１）</a:t>
            </a:r>
          </a:p>
        </p:txBody>
      </p:sp>
      <p:sp>
        <p:nvSpPr>
          <p:cNvPr id="6" name="Slide Number Placeholder 5"/>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3760210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0C9709-EC46-4ED5-BC75-11926EFFB3A0}" type="datetime1">
              <a:rPr kumimoji="1" lang="ja-JP" altLang="en-US" smtClean="0"/>
              <a:t>2022/5/23</a:t>
            </a:fld>
            <a:endParaRPr kumimoji="1" lang="ja-JP" altLang="en-US"/>
          </a:p>
        </p:txBody>
      </p:sp>
      <p:sp>
        <p:nvSpPr>
          <p:cNvPr id="5" name="Footer Placeholder 4"/>
          <p:cNvSpPr>
            <a:spLocks noGrp="1"/>
          </p:cNvSpPr>
          <p:nvPr>
            <p:ph type="ftr" sz="quarter" idx="11"/>
          </p:nvPr>
        </p:nvSpPr>
        <p:spPr/>
        <p:txBody>
          <a:bodyPr/>
          <a:lstStyle/>
          <a:p>
            <a:r>
              <a:rPr kumimoji="1" lang="ja-JP" altLang="en-US"/>
              <a:t>関係人口創出・拡大のための対流促進事業　（様式１）</a:t>
            </a:r>
          </a:p>
        </p:txBody>
      </p:sp>
      <p:sp>
        <p:nvSpPr>
          <p:cNvPr id="6" name="Slide Number Placeholder 5"/>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195461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1A47E5-41FC-4945-AB0E-B5BF52175667}" type="datetime1">
              <a:rPr kumimoji="1" lang="ja-JP" altLang="en-US" smtClean="0"/>
              <a:t>2022/5/23</a:t>
            </a:fld>
            <a:endParaRPr kumimoji="1" lang="ja-JP" altLang="en-US"/>
          </a:p>
        </p:txBody>
      </p:sp>
      <p:sp>
        <p:nvSpPr>
          <p:cNvPr id="5" name="Footer Placeholder 4"/>
          <p:cNvSpPr>
            <a:spLocks noGrp="1"/>
          </p:cNvSpPr>
          <p:nvPr>
            <p:ph type="ftr" sz="quarter" idx="11"/>
          </p:nvPr>
        </p:nvSpPr>
        <p:spPr/>
        <p:txBody>
          <a:bodyPr/>
          <a:lstStyle/>
          <a:p>
            <a:r>
              <a:rPr kumimoji="1" lang="ja-JP" altLang="en-US"/>
              <a:t>関係人口創出・拡大のための対流促進事業　（様式１）</a:t>
            </a:r>
          </a:p>
        </p:txBody>
      </p:sp>
      <p:sp>
        <p:nvSpPr>
          <p:cNvPr id="6" name="Slide Number Placeholder 5"/>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2471652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9C4DC3-41CF-4E2C-AFD5-1775F660D61D}" type="datetime1">
              <a:rPr kumimoji="1" lang="ja-JP" altLang="en-US" smtClean="0"/>
              <a:t>2022/5/23</a:t>
            </a:fld>
            <a:endParaRPr kumimoji="1" lang="ja-JP" altLang="en-US"/>
          </a:p>
        </p:txBody>
      </p:sp>
      <p:sp>
        <p:nvSpPr>
          <p:cNvPr id="5" name="Footer Placeholder 4"/>
          <p:cNvSpPr>
            <a:spLocks noGrp="1"/>
          </p:cNvSpPr>
          <p:nvPr>
            <p:ph type="ftr" sz="quarter" idx="11"/>
          </p:nvPr>
        </p:nvSpPr>
        <p:spPr/>
        <p:txBody>
          <a:bodyPr/>
          <a:lstStyle/>
          <a:p>
            <a:r>
              <a:rPr kumimoji="1" lang="ja-JP" altLang="en-US"/>
              <a:t>関係人口創出・拡大のための対流促進事業　（様式１）</a:t>
            </a:r>
            <a:endParaRPr kumimoji="1" lang="ja-JP" altLang="en-US" dirty="0"/>
          </a:p>
        </p:txBody>
      </p:sp>
      <p:sp>
        <p:nvSpPr>
          <p:cNvPr id="6" name="Slide Number Placeholder 5"/>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406114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766AEC-2AA5-45B6-9E2A-B6D8FC747B5A}" type="datetime1">
              <a:rPr kumimoji="1" lang="ja-JP" altLang="en-US" smtClean="0"/>
              <a:t>2022/5/23</a:t>
            </a:fld>
            <a:endParaRPr kumimoji="1" lang="ja-JP" altLang="en-US"/>
          </a:p>
        </p:txBody>
      </p:sp>
      <p:sp>
        <p:nvSpPr>
          <p:cNvPr id="5" name="Footer Placeholder 4"/>
          <p:cNvSpPr>
            <a:spLocks noGrp="1"/>
          </p:cNvSpPr>
          <p:nvPr>
            <p:ph type="ftr" sz="quarter" idx="11"/>
          </p:nvPr>
        </p:nvSpPr>
        <p:spPr/>
        <p:txBody>
          <a:bodyPr/>
          <a:lstStyle/>
          <a:p>
            <a:r>
              <a:rPr kumimoji="1" lang="ja-JP" altLang="en-US"/>
              <a:t>関係人口創出・拡大のための対流促進事業　（様式１）</a:t>
            </a:r>
          </a:p>
        </p:txBody>
      </p:sp>
      <p:sp>
        <p:nvSpPr>
          <p:cNvPr id="6" name="Slide Number Placeholder 5"/>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4243171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CAA801E-740F-4C33-B837-8E6637471F89}" type="datetime1">
              <a:rPr kumimoji="1" lang="ja-JP" altLang="en-US" smtClean="0"/>
              <a:t>2022/5/23</a:t>
            </a:fld>
            <a:endParaRPr kumimoji="1" lang="ja-JP" altLang="en-US"/>
          </a:p>
        </p:txBody>
      </p:sp>
      <p:sp>
        <p:nvSpPr>
          <p:cNvPr id="6" name="Footer Placeholder 5"/>
          <p:cNvSpPr>
            <a:spLocks noGrp="1"/>
          </p:cNvSpPr>
          <p:nvPr>
            <p:ph type="ftr" sz="quarter" idx="11"/>
          </p:nvPr>
        </p:nvSpPr>
        <p:spPr/>
        <p:txBody>
          <a:bodyPr/>
          <a:lstStyle/>
          <a:p>
            <a:r>
              <a:rPr kumimoji="1" lang="ja-JP" altLang="en-US"/>
              <a:t>関係人口創出・拡大のための対流促進事業　（様式１）</a:t>
            </a:r>
            <a:endParaRPr kumimoji="1" lang="ja-JP" altLang="en-US" dirty="0"/>
          </a:p>
        </p:txBody>
      </p:sp>
      <p:sp>
        <p:nvSpPr>
          <p:cNvPr id="7" name="Slide Number Placeholder 6"/>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2102372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1407E9-2F70-4B0F-A309-454F7E0E2645}" type="datetime1">
              <a:rPr kumimoji="1" lang="ja-JP" altLang="en-US" smtClean="0"/>
              <a:t>2022/5/23</a:t>
            </a:fld>
            <a:endParaRPr kumimoji="1" lang="ja-JP" altLang="en-US"/>
          </a:p>
        </p:txBody>
      </p:sp>
      <p:sp>
        <p:nvSpPr>
          <p:cNvPr id="8" name="Footer Placeholder 7"/>
          <p:cNvSpPr>
            <a:spLocks noGrp="1"/>
          </p:cNvSpPr>
          <p:nvPr>
            <p:ph type="ftr" sz="quarter" idx="11"/>
          </p:nvPr>
        </p:nvSpPr>
        <p:spPr/>
        <p:txBody>
          <a:bodyPr/>
          <a:lstStyle/>
          <a:p>
            <a:r>
              <a:rPr kumimoji="1" lang="ja-JP" altLang="en-US"/>
              <a:t>関係人口創出・拡大のための対流促進事業　（様式１）</a:t>
            </a:r>
          </a:p>
        </p:txBody>
      </p:sp>
      <p:sp>
        <p:nvSpPr>
          <p:cNvPr id="9" name="Slide Number Placeholder 8"/>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1631671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D8E186E-6005-4272-ABD6-4DD37884B4E3}" type="datetime1">
              <a:rPr kumimoji="1" lang="ja-JP" altLang="en-US" smtClean="0"/>
              <a:t>2022/5/23</a:t>
            </a:fld>
            <a:endParaRPr kumimoji="1" lang="ja-JP" altLang="en-US"/>
          </a:p>
        </p:txBody>
      </p:sp>
      <p:sp>
        <p:nvSpPr>
          <p:cNvPr id="4" name="Footer Placeholder 3"/>
          <p:cNvSpPr>
            <a:spLocks noGrp="1"/>
          </p:cNvSpPr>
          <p:nvPr>
            <p:ph type="ftr" sz="quarter" idx="11"/>
          </p:nvPr>
        </p:nvSpPr>
        <p:spPr/>
        <p:txBody>
          <a:bodyPr/>
          <a:lstStyle/>
          <a:p>
            <a:r>
              <a:rPr kumimoji="1" lang="ja-JP" altLang="en-US"/>
              <a:t>関係人口創出・拡大のための対流促進事業　（様式１）</a:t>
            </a:r>
          </a:p>
        </p:txBody>
      </p:sp>
      <p:sp>
        <p:nvSpPr>
          <p:cNvPr id="5" name="Slide Number Placeholder 4"/>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3250813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349D9D-E02B-4CBE-81EF-1FB06AA42C67}" type="datetime1">
              <a:rPr kumimoji="1" lang="ja-JP" altLang="en-US" smtClean="0"/>
              <a:t>2022/5/23</a:t>
            </a:fld>
            <a:endParaRPr kumimoji="1" lang="ja-JP" altLang="en-US"/>
          </a:p>
        </p:txBody>
      </p:sp>
      <p:sp>
        <p:nvSpPr>
          <p:cNvPr id="3" name="Footer Placeholder 2"/>
          <p:cNvSpPr>
            <a:spLocks noGrp="1"/>
          </p:cNvSpPr>
          <p:nvPr>
            <p:ph type="ftr" sz="quarter" idx="11"/>
          </p:nvPr>
        </p:nvSpPr>
        <p:spPr/>
        <p:txBody>
          <a:bodyPr/>
          <a:lstStyle/>
          <a:p>
            <a:r>
              <a:rPr kumimoji="1" lang="ja-JP" altLang="en-US"/>
              <a:t>関係人口創出・拡大のための対流促進事業　（様式１）</a:t>
            </a:r>
          </a:p>
        </p:txBody>
      </p:sp>
      <p:sp>
        <p:nvSpPr>
          <p:cNvPr id="4" name="Slide Number Placeholder 3"/>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3811393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F7BAB4B-FC0F-4C3C-A1FF-1015A09B9ADC}" type="datetime1">
              <a:rPr kumimoji="1" lang="ja-JP" altLang="en-US" smtClean="0"/>
              <a:t>2022/5/23</a:t>
            </a:fld>
            <a:endParaRPr kumimoji="1" lang="ja-JP" altLang="en-US"/>
          </a:p>
        </p:txBody>
      </p:sp>
      <p:sp>
        <p:nvSpPr>
          <p:cNvPr id="6" name="Footer Placeholder 5"/>
          <p:cNvSpPr>
            <a:spLocks noGrp="1"/>
          </p:cNvSpPr>
          <p:nvPr>
            <p:ph type="ftr" sz="quarter" idx="11"/>
          </p:nvPr>
        </p:nvSpPr>
        <p:spPr/>
        <p:txBody>
          <a:bodyPr/>
          <a:lstStyle/>
          <a:p>
            <a:r>
              <a:rPr kumimoji="1" lang="ja-JP" altLang="en-US"/>
              <a:t>関係人口創出・拡大のための対流促進事業　（様式１）</a:t>
            </a:r>
          </a:p>
        </p:txBody>
      </p:sp>
      <p:sp>
        <p:nvSpPr>
          <p:cNvPr id="7" name="Slide Number Placeholder 6"/>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332723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59BFA18-354E-40EA-9106-36CC805E9171}" type="datetime1">
              <a:rPr kumimoji="1" lang="ja-JP" altLang="en-US" smtClean="0"/>
              <a:t>2022/5/23</a:t>
            </a:fld>
            <a:endParaRPr kumimoji="1" lang="ja-JP" altLang="en-US"/>
          </a:p>
        </p:txBody>
      </p:sp>
      <p:sp>
        <p:nvSpPr>
          <p:cNvPr id="6" name="Footer Placeholder 5"/>
          <p:cNvSpPr>
            <a:spLocks noGrp="1"/>
          </p:cNvSpPr>
          <p:nvPr>
            <p:ph type="ftr" sz="quarter" idx="11"/>
          </p:nvPr>
        </p:nvSpPr>
        <p:spPr/>
        <p:txBody>
          <a:bodyPr/>
          <a:lstStyle/>
          <a:p>
            <a:r>
              <a:rPr kumimoji="1" lang="ja-JP" altLang="en-US"/>
              <a:t>関係人口創出・拡大のための対流促進事業　（様式１）</a:t>
            </a:r>
          </a:p>
        </p:txBody>
      </p:sp>
      <p:sp>
        <p:nvSpPr>
          <p:cNvPr id="7" name="Slide Number Placeholder 6"/>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157477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9BD09-F267-4D10-BFE5-0EEBE6417248}" type="datetime1">
              <a:rPr kumimoji="1" lang="ja-JP" altLang="en-US" smtClean="0"/>
              <a:t>2022/5/23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関係人口創出・拡大のための対流促進事業　（様式１）</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213509218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A379DD-C678-5450-645B-550A5C1D2F80}"/>
              </a:ext>
            </a:extLst>
          </p:cNvPr>
          <p:cNvSpPr>
            <a:spLocks noGrp="1"/>
          </p:cNvSpPr>
          <p:nvPr>
            <p:ph type="ctrTitle"/>
          </p:nvPr>
        </p:nvSpPr>
        <p:spPr/>
        <p:txBody>
          <a:bodyPr anchor="ctr">
            <a:normAutofit/>
          </a:bodyPr>
          <a:lstStyle/>
          <a:p>
            <a:r>
              <a:rPr kumimoji="1" lang="ja-JP" altLang="en-US" dirty="0">
                <a:latin typeface="BIZ UDPゴシック" panose="020B0400000000000000" pitchFamily="50" charset="-128"/>
                <a:ea typeface="BIZ UDPゴシック" panose="020B0400000000000000" pitchFamily="50" charset="-128"/>
              </a:rPr>
              <a:t>（事業名）</a:t>
            </a:r>
          </a:p>
        </p:txBody>
      </p:sp>
      <p:sp>
        <p:nvSpPr>
          <p:cNvPr id="3" name="字幕 2">
            <a:extLst>
              <a:ext uri="{FF2B5EF4-FFF2-40B4-BE49-F238E27FC236}">
                <a16:creationId xmlns:a16="http://schemas.microsoft.com/office/drawing/2014/main" id="{9F847DC3-2942-B5AD-7514-BD5D058D918B}"/>
              </a:ext>
            </a:extLst>
          </p:cNvPr>
          <p:cNvSpPr>
            <a:spLocks noGrp="1"/>
          </p:cNvSpPr>
          <p:nvPr>
            <p:ph type="subTitle" idx="1"/>
          </p:nvPr>
        </p:nvSpPr>
        <p:spPr/>
        <p:txBody>
          <a:bodyPr anchor="ctr"/>
          <a:lstStyle/>
          <a:p>
            <a:r>
              <a:rPr kumimoji="1" lang="ja-JP" altLang="en-US" dirty="0">
                <a:latin typeface="BIZ UDPゴシック" panose="020B0400000000000000" pitchFamily="50" charset="-128"/>
                <a:ea typeface="BIZ UDPゴシック" panose="020B0400000000000000" pitchFamily="50" charset="-128"/>
              </a:rPr>
              <a:t>（応募主体）</a:t>
            </a:r>
          </a:p>
        </p:txBody>
      </p:sp>
      <p:sp>
        <p:nvSpPr>
          <p:cNvPr id="5" name="スライド番号プレースホルダー 4">
            <a:extLst>
              <a:ext uri="{FF2B5EF4-FFF2-40B4-BE49-F238E27FC236}">
                <a16:creationId xmlns:a16="http://schemas.microsoft.com/office/drawing/2014/main" id="{9A075377-1494-C25F-ECA8-9EA01AC97887}"/>
              </a:ext>
            </a:extLst>
          </p:cNvPr>
          <p:cNvSpPr>
            <a:spLocks noGrp="1"/>
          </p:cNvSpPr>
          <p:nvPr>
            <p:ph type="sldNum" sz="quarter" idx="12"/>
          </p:nvPr>
        </p:nvSpPr>
        <p:spPr/>
        <p:txBody>
          <a:bodyPr/>
          <a:lstStyle/>
          <a:p>
            <a:fld id="{E961FDAF-81F2-4C27-A63B-43C683B781A8}" type="slidenum">
              <a:rPr kumimoji="1" lang="ja-JP" altLang="en-US" smtClean="0"/>
              <a:t>1</a:t>
            </a:fld>
            <a:endParaRPr kumimoji="1" lang="ja-JP" altLang="en-US"/>
          </a:p>
        </p:txBody>
      </p:sp>
      <p:sp>
        <p:nvSpPr>
          <p:cNvPr id="4" name="テキスト ボックス 3"/>
          <p:cNvSpPr txBox="1"/>
          <p:nvPr/>
        </p:nvSpPr>
        <p:spPr>
          <a:xfrm>
            <a:off x="197435" y="260906"/>
            <a:ext cx="6536740" cy="923330"/>
          </a:xfrm>
          <a:prstGeom prst="rect">
            <a:avLst/>
          </a:prstGeom>
          <a:noFill/>
        </p:spPr>
        <p:txBody>
          <a:bodyPr wrap="square" rtlCol="0">
            <a:spAutoFit/>
          </a:bodyPr>
          <a:lstStyle/>
          <a:p>
            <a:r>
              <a:rPr kumimoji="1" lang="en-US" altLang="ja-JP" dirty="0">
                <a:solidFill>
                  <a:srgbClr val="FF0000"/>
                </a:solidFill>
              </a:rPr>
              <a:t>※</a:t>
            </a:r>
            <a:r>
              <a:rPr kumimoji="1" lang="ja-JP" altLang="en-US" dirty="0">
                <a:solidFill>
                  <a:srgbClr val="FF0000"/>
                </a:solidFill>
              </a:rPr>
              <a:t>注意書き（赤字部分）は提出時に削除すること</a:t>
            </a:r>
            <a:endParaRPr kumimoji="1" lang="en-US" altLang="ja-JP" dirty="0">
              <a:solidFill>
                <a:srgbClr val="FF0000"/>
              </a:solidFill>
            </a:endParaRPr>
          </a:p>
          <a:p>
            <a:r>
              <a:rPr kumimoji="1" lang="en-US" altLang="ja-JP" dirty="0">
                <a:solidFill>
                  <a:srgbClr val="FF0000"/>
                </a:solidFill>
              </a:rPr>
              <a:t>※</a:t>
            </a:r>
            <a:r>
              <a:rPr kumimoji="1" lang="ja-JP" altLang="en-US" dirty="0">
                <a:solidFill>
                  <a:srgbClr val="FF0000"/>
                </a:solidFill>
              </a:rPr>
              <a:t>フォントサイズは</a:t>
            </a:r>
            <a:r>
              <a:rPr kumimoji="1" lang="en-US" altLang="ja-JP" dirty="0">
                <a:solidFill>
                  <a:srgbClr val="FF0000"/>
                </a:solidFill>
              </a:rPr>
              <a:t>12</a:t>
            </a:r>
            <a:r>
              <a:rPr kumimoji="1" lang="ja-JP" altLang="en-US" dirty="0">
                <a:solidFill>
                  <a:srgbClr val="FF0000"/>
                </a:solidFill>
              </a:rPr>
              <a:t>ポイントを基本とし、図中の文字についても過度に小さな文字とならないよう留意すること</a:t>
            </a:r>
          </a:p>
        </p:txBody>
      </p:sp>
      <p:sp>
        <p:nvSpPr>
          <p:cNvPr id="6" name="テキスト ボックス 5"/>
          <p:cNvSpPr txBox="1"/>
          <p:nvPr/>
        </p:nvSpPr>
        <p:spPr>
          <a:xfrm>
            <a:off x="7991475" y="203756"/>
            <a:ext cx="877163" cy="369332"/>
          </a:xfrm>
          <a:prstGeom prst="rect">
            <a:avLst/>
          </a:prstGeom>
          <a:noFill/>
          <a:ln>
            <a:solidFill>
              <a:schemeClr val="tx1"/>
            </a:solidFill>
          </a:ln>
        </p:spPr>
        <p:txBody>
          <a:bodyPr wrap="none" rtlCol="0">
            <a:spAutoFit/>
          </a:bodyPr>
          <a:lstStyle/>
          <a:p>
            <a:r>
              <a:rPr kumimoji="1" lang="ja-JP" altLang="en-US" dirty="0"/>
              <a:t>様式１</a:t>
            </a:r>
          </a:p>
        </p:txBody>
      </p:sp>
    </p:spTree>
    <p:extLst>
      <p:ext uri="{BB962C8B-B14F-4D97-AF65-F5344CB8AC3E}">
        <p14:creationId xmlns:p14="http://schemas.microsoft.com/office/powerpoint/2010/main" val="2681731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3E9911-1B54-F7A1-56C9-40D8B286627F}"/>
              </a:ext>
            </a:extLst>
          </p:cNvPr>
          <p:cNvSpPr>
            <a:spLocks noGrp="1"/>
          </p:cNvSpPr>
          <p:nvPr>
            <p:ph type="title"/>
          </p:nvPr>
        </p:nvSpPr>
        <p:spPr>
          <a:xfrm>
            <a:off x="628650" y="365126"/>
            <a:ext cx="7886700" cy="900000"/>
          </a:xfrm>
        </p:spPr>
        <p:txBody>
          <a:bodyPr>
            <a:normAutofit/>
          </a:bodyPr>
          <a:lstStyle/>
          <a:p>
            <a:r>
              <a:rPr lang="ja-JP" altLang="en-US" sz="3600" dirty="0">
                <a:latin typeface="BIZ UDPゴシック" panose="020B0400000000000000" pitchFamily="50" charset="-128"/>
                <a:ea typeface="BIZ UDPゴシック" panose="020B0400000000000000" pitchFamily="50" charset="-128"/>
              </a:rPr>
              <a:t>１．</a:t>
            </a:r>
            <a:r>
              <a:rPr kumimoji="1" lang="ja-JP" altLang="en-US" sz="3600" dirty="0">
                <a:latin typeface="BIZ UDPゴシック" panose="020B0400000000000000" pitchFamily="50" charset="-128"/>
                <a:ea typeface="BIZ UDPゴシック" panose="020B0400000000000000" pitchFamily="50" charset="-128"/>
              </a:rPr>
              <a:t>取組テーマ、実施地域の概要等</a:t>
            </a:r>
          </a:p>
        </p:txBody>
      </p:sp>
      <p:sp>
        <p:nvSpPr>
          <p:cNvPr id="3" name="コンテンツ プレースホルダー 2">
            <a:extLst>
              <a:ext uri="{FF2B5EF4-FFF2-40B4-BE49-F238E27FC236}">
                <a16:creationId xmlns:a16="http://schemas.microsoft.com/office/drawing/2014/main" id="{42B02BA8-8C09-F969-FB41-8889FED8A8B0}"/>
              </a:ext>
            </a:extLst>
          </p:cNvPr>
          <p:cNvSpPr>
            <a:spLocks noGrp="1"/>
          </p:cNvSpPr>
          <p:nvPr>
            <p:ph idx="1"/>
          </p:nvPr>
        </p:nvSpPr>
        <p:spPr>
          <a:xfrm>
            <a:off x="612000" y="4238625"/>
            <a:ext cx="7920000" cy="2124150"/>
          </a:xfrm>
          <a:ln w="19050">
            <a:solidFill>
              <a:schemeClr val="accent3">
                <a:lumMod val="60000"/>
                <a:lumOff val="40000"/>
              </a:schemeClr>
            </a:solidFill>
          </a:ln>
        </p:spPr>
        <p:txBody>
          <a:bodyPr tIns="180000" bIns="180000" anchor="t">
            <a:normAutofit/>
          </a:bodyPr>
          <a:lstStyle/>
          <a:p>
            <a:pPr marL="0" indent="0" algn="just">
              <a:buNone/>
            </a:pPr>
            <a:r>
              <a:rPr lang="ja-JP" altLang="en-US" sz="1200" dirty="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lang="en-US" altLang="ja-JP" sz="2000" dirty="0"/>
          </a:p>
        </p:txBody>
      </p:sp>
      <p:sp>
        <p:nvSpPr>
          <p:cNvPr id="4" name="スライド番号プレースホルダー 3">
            <a:extLst>
              <a:ext uri="{FF2B5EF4-FFF2-40B4-BE49-F238E27FC236}">
                <a16:creationId xmlns:a16="http://schemas.microsoft.com/office/drawing/2014/main" id="{D3B12400-345E-ACD9-CDFB-55FDC53A45C6}"/>
              </a:ext>
            </a:extLst>
          </p:cNvPr>
          <p:cNvSpPr>
            <a:spLocks noGrp="1"/>
          </p:cNvSpPr>
          <p:nvPr>
            <p:ph type="sldNum" sz="quarter" idx="12"/>
          </p:nvPr>
        </p:nvSpPr>
        <p:spPr/>
        <p:txBody>
          <a:bodyPr/>
          <a:lstStyle/>
          <a:p>
            <a:fld id="{E961FDAF-81F2-4C27-A63B-43C683B781A8}" type="slidenum">
              <a:rPr kumimoji="1" lang="ja-JP" altLang="en-US" smtClean="0"/>
              <a:t>2</a:t>
            </a:fld>
            <a:endParaRPr kumimoji="1" lang="ja-JP" altLang="en-US"/>
          </a:p>
        </p:txBody>
      </p:sp>
      <p:sp>
        <p:nvSpPr>
          <p:cNvPr id="5" name="コンテンツ プレースホルダー 2">
            <a:extLst>
              <a:ext uri="{FF2B5EF4-FFF2-40B4-BE49-F238E27FC236}">
                <a16:creationId xmlns:a16="http://schemas.microsoft.com/office/drawing/2014/main" id="{0DF56C5E-D0DB-628A-86E4-788F8E7B2C37}"/>
              </a:ext>
            </a:extLst>
          </p:cNvPr>
          <p:cNvSpPr txBox="1">
            <a:spLocks/>
          </p:cNvSpPr>
          <p:nvPr/>
        </p:nvSpPr>
        <p:spPr>
          <a:xfrm>
            <a:off x="612000" y="1905000"/>
            <a:ext cx="7920000" cy="1801702"/>
          </a:xfrm>
          <a:prstGeom prst="rect">
            <a:avLst/>
          </a:prstGeom>
          <a:ln w="19050">
            <a:solidFill>
              <a:schemeClr val="accent3">
                <a:lumMod val="60000"/>
                <a:lumOff val="40000"/>
              </a:schemeClr>
            </a:solidFill>
          </a:ln>
        </p:spPr>
        <p:txBody>
          <a:bodyPr vert="horz" lIns="91440" tIns="180000" rIns="91440" bIns="18000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buNone/>
            </a:pPr>
            <a:r>
              <a:rPr lang="ja-JP" altLang="en-US" sz="1200" dirty="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lang="en-US" altLang="ja-JP" sz="2000" dirty="0"/>
          </a:p>
        </p:txBody>
      </p:sp>
      <p:cxnSp>
        <p:nvCxnSpPr>
          <p:cNvPr id="7" name="直線コネクタ 6">
            <a:extLst>
              <a:ext uri="{FF2B5EF4-FFF2-40B4-BE49-F238E27FC236}">
                <a16:creationId xmlns:a16="http://schemas.microsoft.com/office/drawing/2014/main" id="{DAE0F3A8-C157-0F6B-E53A-0C49975CC5B4}"/>
              </a:ext>
            </a:extLst>
          </p:cNvPr>
          <p:cNvCxnSpPr>
            <a:cxnSpLocks/>
          </p:cNvCxnSpPr>
          <p:nvPr/>
        </p:nvCxnSpPr>
        <p:spPr>
          <a:xfrm>
            <a:off x="628650" y="1304925"/>
            <a:ext cx="78867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612000" y="1542034"/>
            <a:ext cx="5724644" cy="369332"/>
          </a:xfrm>
          <a:prstGeom prst="rect">
            <a:avLst/>
          </a:prstGeom>
          <a:noFill/>
        </p:spPr>
        <p:txBody>
          <a:bodyPr wrap="none" rtlCol="0">
            <a:spAutoFit/>
          </a:bodyPr>
          <a:lstStyle/>
          <a:p>
            <a:r>
              <a:rPr lang="ja-JP" altLang="en-US" dirty="0"/>
              <a:t>①関係人口創出・拡大に係る</a:t>
            </a:r>
            <a:r>
              <a:rPr lang="ja-JP" altLang="en-US" dirty="0" smtClean="0"/>
              <a:t>取組の</a:t>
            </a:r>
            <a:r>
              <a:rPr lang="ja-JP" altLang="en-US" dirty="0"/>
              <a:t>ビジョン・テーマ</a:t>
            </a:r>
            <a:endParaRPr kumimoji="1" lang="ja-JP" altLang="en-US" dirty="0"/>
          </a:p>
        </p:txBody>
      </p:sp>
      <p:sp>
        <p:nvSpPr>
          <p:cNvPr id="10" name="テキスト ボックス 9"/>
          <p:cNvSpPr txBox="1"/>
          <p:nvPr/>
        </p:nvSpPr>
        <p:spPr>
          <a:xfrm>
            <a:off x="612000" y="3879924"/>
            <a:ext cx="3185487" cy="369332"/>
          </a:xfrm>
          <a:prstGeom prst="rect">
            <a:avLst/>
          </a:prstGeom>
          <a:noFill/>
        </p:spPr>
        <p:txBody>
          <a:bodyPr wrap="none" rtlCol="0">
            <a:spAutoFit/>
          </a:bodyPr>
          <a:lstStyle/>
          <a:p>
            <a:r>
              <a:rPr lang="ja-JP" altLang="en-US" dirty="0"/>
              <a:t>②事業実施地域の概要・課題</a:t>
            </a:r>
            <a:endParaRPr lang="en-US" altLang="ja-JP" sz="2800" dirty="0"/>
          </a:p>
        </p:txBody>
      </p:sp>
      <p:sp>
        <p:nvSpPr>
          <p:cNvPr id="11" name="テキスト ボックス 10"/>
          <p:cNvSpPr txBox="1"/>
          <p:nvPr/>
        </p:nvSpPr>
        <p:spPr>
          <a:xfrm>
            <a:off x="0" y="42006"/>
            <a:ext cx="4570482" cy="369332"/>
          </a:xfrm>
          <a:prstGeom prst="rect">
            <a:avLst/>
          </a:prstGeom>
          <a:noFill/>
        </p:spPr>
        <p:txBody>
          <a:bodyPr wrap="none" rtlCol="0">
            <a:spAutoFit/>
          </a:bodyPr>
          <a:lstStyle/>
          <a:p>
            <a:r>
              <a:rPr kumimoji="1" lang="en-US" altLang="ja-JP" dirty="0">
                <a:solidFill>
                  <a:srgbClr val="FF0000"/>
                </a:solidFill>
              </a:rPr>
              <a:t>※</a:t>
            </a:r>
            <a:r>
              <a:rPr kumimoji="1" lang="ja-JP" altLang="en-US" dirty="0">
                <a:solidFill>
                  <a:srgbClr val="FF0000"/>
                </a:solidFill>
              </a:rPr>
              <a:t>１．については１ページ以内とすること</a:t>
            </a:r>
          </a:p>
        </p:txBody>
      </p:sp>
    </p:spTree>
    <p:extLst>
      <p:ext uri="{BB962C8B-B14F-4D97-AF65-F5344CB8AC3E}">
        <p14:creationId xmlns:p14="http://schemas.microsoft.com/office/powerpoint/2010/main" val="555808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3E9911-1B54-F7A1-56C9-40D8B286627F}"/>
              </a:ext>
            </a:extLst>
          </p:cNvPr>
          <p:cNvSpPr>
            <a:spLocks noGrp="1"/>
          </p:cNvSpPr>
          <p:nvPr>
            <p:ph type="title"/>
          </p:nvPr>
        </p:nvSpPr>
        <p:spPr>
          <a:xfrm>
            <a:off x="628650" y="365126"/>
            <a:ext cx="7886700" cy="900000"/>
          </a:xfrm>
        </p:spPr>
        <p:txBody>
          <a:bodyPr>
            <a:normAutofit/>
          </a:bodyPr>
          <a:lstStyle/>
          <a:p>
            <a:r>
              <a:rPr lang="ja-JP" altLang="en-US" sz="3600" dirty="0">
                <a:latin typeface="BIZ UDPゴシック" panose="020B0400000000000000" pitchFamily="50" charset="-128"/>
                <a:ea typeface="BIZ UDPゴシック" panose="020B0400000000000000" pitchFamily="50" charset="-128"/>
              </a:rPr>
              <a:t>２．</a:t>
            </a:r>
            <a:r>
              <a:rPr kumimoji="1" lang="ja-JP" altLang="en-US" sz="3600" dirty="0">
                <a:latin typeface="BIZ UDPゴシック" panose="020B0400000000000000" pitchFamily="50" charset="-128"/>
                <a:ea typeface="BIZ UDPゴシック" panose="020B0400000000000000" pitchFamily="50" charset="-128"/>
              </a:rPr>
              <a:t>モデル事業の取組内容①</a:t>
            </a:r>
          </a:p>
        </p:txBody>
      </p:sp>
      <p:sp>
        <p:nvSpPr>
          <p:cNvPr id="4" name="スライド番号プレースホルダー 3">
            <a:extLst>
              <a:ext uri="{FF2B5EF4-FFF2-40B4-BE49-F238E27FC236}">
                <a16:creationId xmlns:a16="http://schemas.microsoft.com/office/drawing/2014/main" id="{D3B12400-345E-ACD9-CDFB-55FDC53A45C6}"/>
              </a:ext>
            </a:extLst>
          </p:cNvPr>
          <p:cNvSpPr>
            <a:spLocks noGrp="1"/>
          </p:cNvSpPr>
          <p:nvPr>
            <p:ph type="sldNum" sz="quarter" idx="12"/>
          </p:nvPr>
        </p:nvSpPr>
        <p:spPr/>
        <p:txBody>
          <a:bodyPr/>
          <a:lstStyle/>
          <a:p>
            <a:fld id="{E961FDAF-81F2-4C27-A63B-43C683B781A8}" type="slidenum">
              <a:rPr kumimoji="1" lang="ja-JP" altLang="en-US" smtClean="0"/>
              <a:t>3</a:t>
            </a:fld>
            <a:endParaRPr kumimoji="1" lang="ja-JP" altLang="en-US"/>
          </a:p>
        </p:txBody>
      </p:sp>
      <p:sp>
        <p:nvSpPr>
          <p:cNvPr id="5" name="コンテンツ プレースホルダー 2">
            <a:extLst>
              <a:ext uri="{FF2B5EF4-FFF2-40B4-BE49-F238E27FC236}">
                <a16:creationId xmlns:a16="http://schemas.microsoft.com/office/drawing/2014/main" id="{0DF56C5E-D0DB-628A-86E4-788F8E7B2C37}"/>
              </a:ext>
            </a:extLst>
          </p:cNvPr>
          <p:cNvSpPr txBox="1">
            <a:spLocks/>
          </p:cNvSpPr>
          <p:nvPr/>
        </p:nvSpPr>
        <p:spPr>
          <a:xfrm>
            <a:off x="612000" y="1550991"/>
            <a:ext cx="7920000" cy="4805359"/>
          </a:xfrm>
          <a:prstGeom prst="rect">
            <a:avLst/>
          </a:prstGeom>
          <a:ln w="19050">
            <a:solidFill>
              <a:schemeClr val="accent3">
                <a:lumMod val="60000"/>
                <a:lumOff val="40000"/>
              </a:schemeClr>
            </a:solidFill>
          </a:ln>
        </p:spPr>
        <p:txBody>
          <a:bodyPr vert="horz" lIns="91440" tIns="180000" rIns="91440" bIns="18000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buNone/>
            </a:pPr>
            <a:r>
              <a:rPr lang="ja-JP" altLang="en-US" sz="1200" dirty="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lang="en-US" altLang="ja-JP" sz="1200" dirty="0"/>
          </a:p>
          <a:p>
            <a:pPr marL="0" indent="0" algn="just">
              <a:buNone/>
            </a:pPr>
            <a:r>
              <a:rPr lang="en-US" altLang="ja-JP" sz="1200" dirty="0">
                <a:solidFill>
                  <a:srgbClr val="FF0000"/>
                </a:solidFill>
              </a:rPr>
              <a:t>※</a:t>
            </a:r>
            <a:r>
              <a:rPr lang="ja-JP" altLang="en-US" sz="1200" dirty="0">
                <a:solidFill>
                  <a:srgbClr val="FF0000"/>
                </a:solidFill>
              </a:rPr>
              <a:t>取組内容について、できる限り具体的に記載すること。</a:t>
            </a:r>
            <a:endParaRPr lang="en-US" altLang="ja-JP" sz="1200" dirty="0">
              <a:solidFill>
                <a:srgbClr val="FF0000"/>
              </a:solidFill>
            </a:endParaRPr>
          </a:p>
          <a:p>
            <a:pPr marL="0" indent="0" algn="just">
              <a:buNone/>
            </a:pPr>
            <a:r>
              <a:rPr lang="en-US" altLang="ja-JP" sz="1200" dirty="0">
                <a:solidFill>
                  <a:srgbClr val="FF0000"/>
                </a:solidFill>
              </a:rPr>
              <a:t>※</a:t>
            </a:r>
            <a:r>
              <a:rPr lang="ja-JP" altLang="en-US" sz="1200" dirty="0">
                <a:solidFill>
                  <a:srgbClr val="FF0000"/>
                </a:solidFill>
              </a:rPr>
              <a:t>図を挿入することは可能だが、イメージ図のみによる表現とせず、取組内容がどのように関係人口の創出・拡大に寄与するかについてストーリー立てて記載すること。</a:t>
            </a:r>
            <a:endParaRPr lang="en-US" altLang="ja-JP" sz="1200" dirty="0">
              <a:solidFill>
                <a:srgbClr val="FF0000"/>
              </a:solidFill>
            </a:endParaRPr>
          </a:p>
          <a:p>
            <a:pPr marL="0" indent="0" algn="ctr">
              <a:buNone/>
            </a:pPr>
            <a:endParaRPr lang="en-US" altLang="ja-JP" dirty="0"/>
          </a:p>
          <a:p>
            <a:pPr marL="0" indent="0" algn="ctr">
              <a:buNone/>
            </a:pPr>
            <a:endParaRPr lang="ja-JP" altLang="en-US" dirty="0"/>
          </a:p>
        </p:txBody>
      </p:sp>
      <p:cxnSp>
        <p:nvCxnSpPr>
          <p:cNvPr id="9" name="直線コネクタ 8">
            <a:extLst>
              <a:ext uri="{FF2B5EF4-FFF2-40B4-BE49-F238E27FC236}">
                <a16:creationId xmlns:a16="http://schemas.microsoft.com/office/drawing/2014/main" id="{B4B26CFE-9862-234E-F25A-D67ECC5BB86A}"/>
              </a:ext>
            </a:extLst>
          </p:cNvPr>
          <p:cNvCxnSpPr>
            <a:cxnSpLocks/>
          </p:cNvCxnSpPr>
          <p:nvPr/>
        </p:nvCxnSpPr>
        <p:spPr>
          <a:xfrm>
            <a:off x="628650" y="1304925"/>
            <a:ext cx="78867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0" y="42006"/>
            <a:ext cx="4570482" cy="369332"/>
          </a:xfrm>
          <a:prstGeom prst="rect">
            <a:avLst/>
          </a:prstGeom>
          <a:noFill/>
        </p:spPr>
        <p:txBody>
          <a:bodyPr wrap="none" rtlCol="0">
            <a:spAutoFit/>
          </a:bodyPr>
          <a:lstStyle/>
          <a:p>
            <a:r>
              <a:rPr kumimoji="1" lang="en-US" altLang="ja-JP" dirty="0">
                <a:solidFill>
                  <a:srgbClr val="FF0000"/>
                </a:solidFill>
              </a:rPr>
              <a:t>※</a:t>
            </a:r>
            <a:r>
              <a:rPr kumimoji="1" lang="ja-JP" altLang="en-US" dirty="0">
                <a:solidFill>
                  <a:srgbClr val="FF0000"/>
                </a:solidFill>
              </a:rPr>
              <a:t>２．については３ページ以内とすること</a:t>
            </a:r>
          </a:p>
        </p:txBody>
      </p:sp>
    </p:spTree>
    <p:extLst>
      <p:ext uri="{BB962C8B-B14F-4D97-AF65-F5344CB8AC3E}">
        <p14:creationId xmlns:p14="http://schemas.microsoft.com/office/powerpoint/2010/main" val="580589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3E9911-1B54-F7A1-56C9-40D8B286627F}"/>
              </a:ext>
            </a:extLst>
          </p:cNvPr>
          <p:cNvSpPr>
            <a:spLocks noGrp="1"/>
          </p:cNvSpPr>
          <p:nvPr>
            <p:ph type="title"/>
          </p:nvPr>
        </p:nvSpPr>
        <p:spPr>
          <a:xfrm>
            <a:off x="628650" y="365126"/>
            <a:ext cx="7886700" cy="900000"/>
          </a:xfrm>
        </p:spPr>
        <p:txBody>
          <a:bodyPr>
            <a:normAutofit/>
          </a:bodyPr>
          <a:lstStyle/>
          <a:p>
            <a:r>
              <a:rPr lang="ja-JP" altLang="en-US" sz="3600" dirty="0">
                <a:latin typeface="BIZ UDPゴシック" panose="020B0400000000000000" pitchFamily="50" charset="-128"/>
                <a:ea typeface="BIZ UDPゴシック" panose="020B0400000000000000" pitchFamily="50" charset="-128"/>
              </a:rPr>
              <a:t>２．</a:t>
            </a:r>
            <a:r>
              <a:rPr kumimoji="1" lang="ja-JP" altLang="en-US" sz="3600" dirty="0">
                <a:latin typeface="BIZ UDPゴシック" panose="020B0400000000000000" pitchFamily="50" charset="-128"/>
                <a:ea typeface="BIZ UDPゴシック" panose="020B0400000000000000" pitchFamily="50" charset="-128"/>
              </a:rPr>
              <a:t>モデル事業の取組内容②</a:t>
            </a:r>
          </a:p>
        </p:txBody>
      </p:sp>
      <p:sp>
        <p:nvSpPr>
          <p:cNvPr id="4" name="スライド番号プレースホルダー 3">
            <a:extLst>
              <a:ext uri="{FF2B5EF4-FFF2-40B4-BE49-F238E27FC236}">
                <a16:creationId xmlns:a16="http://schemas.microsoft.com/office/drawing/2014/main" id="{D3B12400-345E-ACD9-CDFB-55FDC53A45C6}"/>
              </a:ext>
            </a:extLst>
          </p:cNvPr>
          <p:cNvSpPr>
            <a:spLocks noGrp="1"/>
          </p:cNvSpPr>
          <p:nvPr>
            <p:ph type="sldNum" sz="quarter" idx="12"/>
          </p:nvPr>
        </p:nvSpPr>
        <p:spPr/>
        <p:txBody>
          <a:bodyPr/>
          <a:lstStyle/>
          <a:p>
            <a:fld id="{E961FDAF-81F2-4C27-A63B-43C683B781A8}" type="slidenum">
              <a:rPr kumimoji="1" lang="ja-JP" altLang="en-US" smtClean="0"/>
              <a:t>4</a:t>
            </a:fld>
            <a:endParaRPr kumimoji="1" lang="ja-JP" altLang="en-US"/>
          </a:p>
        </p:txBody>
      </p:sp>
      <p:cxnSp>
        <p:nvCxnSpPr>
          <p:cNvPr id="9" name="直線コネクタ 8">
            <a:extLst>
              <a:ext uri="{FF2B5EF4-FFF2-40B4-BE49-F238E27FC236}">
                <a16:creationId xmlns:a16="http://schemas.microsoft.com/office/drawing/2014/main" id="{B4B26CFE-9862-234E-F25A-D67ECC5BB86A}"/>
              </a:ext>
            </a:extLst>
          </p:cNvPr>
          <p:cNvCxnSpPr>
            <a:cxnSpLocks/>
          </p:cNvCxnSpPr>
          <p:nvPr/>
        </p:nvCxnSpPr>
        <p:spPr>
          <a:xfrm>
            <a:off x="628650" y="1304925"/>
            <a:ext cx="78867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コンテンツ プレースホルダー 2">
            <a:extLst>
              <a:ext uri="{FF2B5EF4-FFF2-40B4-BE49-F238E27FC236}">
                <a16:creationId xmlns:a16="http://schemas.microsoft.com/office/drawing/2014/main" id="{0DF56C5E-D0DB-628A-86E4-788F8E7B2C37}"/>
              </a:ext>
            </a:extLst>
          </p:cNvPr>
          <p:cNvSpPr txBox="1">
            <a:spLocks/>
          </p:cNvSpPr>
          <p:nvPr/>
        </p:nvSpPr>
        <p:spPr>
          <a:xfrm>
            <a:off x="612000" y="1550991"/>
            <a:ext cx="7920000" cy="4805359"/>
          </a:xfrm>
          <a:prstGeom prst="rect">
            <a:avLst/>
          </a:prstGeom>
          <a:ln w="19050">
            <a:solidFill>
              <a:schemeClr val="accent3">
                <a:lumMod val="60000"/>
                <a:lumOff val="40000"/>
              </a:schemeClr>
            </a:solidFill>
          </a:ln>
        </p:spPr>
        <p:txBody>
          <a:bodyPr vert="horz" lIns="91440" tIns="180000" rIns="91440" bIns="18000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buNone/>
            </a:pPr>
            <a:r>
              <a:rPr lang="ja-JP" altLang="en-US" sz="1200" dirty="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lang="en-US" altLang="ja-JP" sz="1200" dirty="0"/>
          </a:p>
          <a:p>
            <a:pPr marL="0" indent="0" algn="ctr">
              <a:buNone/>
            </a:pPr>
            <a:endParaRPr lang="en-US" altLang="ja-JP" dirty="0"/>
          </a:p>
          <a:p>
            <a:pPr marL="0" indent="0" algn="ctr">
              <a:buNone/>
            </a:pPr>
            <a:endParaRPr lang="ja-JP" altLang="en-US" dirty="0"/>
          </a:p>
        </p:txBody>
      </p:sp>
    </p:spTree>
    <p:extLst>
      <p:ext uri="{BB962C8B-B14F-4D97-AF65-F5344CB8AC3E}">
        <p14:creationId xmlns:p14="http://schemas.microsoft.com/office/powerpoint/2010/main" val="4236321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3E9911-1B54-F7A1-56C9-40D8B286627F}"/>
              </a:ext>
            </a:extLst>
          </p:cNvPr>
          <p:cNvSpPr>
            <a:spLocks noGrp="1"/>
          </p:cNvSpPr>
          <p:nvPr>
            <p:ph type="title"/>
          </p:nvPr>
        </p:nvSpPr>
        <p:spPr>
          <a:xfrm>
            <a:off x="628650" y="365126"/>
            <a:ext cx="7886700" cy="900000"/>
          </a:xfrm>
        </p:spPr>
        <p:txBody>
          <a:bodyPr>
            <a:normAutofit/>
          </a:bodyPr>
          <a:lstStyle/>
          <a:p>
            <a:r>
              <a:rPr lang="ja-JP" altLang="en-US" sz="3600" dirty="0">
                <a:latin typeface="BIZ UDPゴシック" panose="020B0400000000000000" pitchFamily="50" charset="-128"/>
                <a:ea typeface="BIZ UDPゴシック" panose="020B0400000000000000" pitchFamily="50" charset="-128"/>
              </a:rPr>
              <a:t>２．</a:t>
            </a:r>
            <a:r>
              <a:rPr kumimoji="1" lang="ja-JP" altLang="en-US" sz="3600" dirty="0">
                <a:latin typeface="BIZ UDPゴシック" panose="020B0400000000000000" pitchFamily="50" charset="-128"/>
                <a:ea typeface="BIZ UDPゴシック" panose="020B0400000000000000" pitchFamily="50" charset="-128"/>
              </a:rPr>
              <a:t>モデル事業の取組内容③</a:t>
            </a:r>
          </a:p>
        </p:txBody>
      </p:sp>
      <p:sp>
        <p:nvSpPr>
          <p:cNvPr id="4" name="スライド番号プレースホルダー 3">
            <a:extLst>
              <a:ext uri="{FF2B5EF4-FFF2-40B4-BE49-F238E27FC236}">
                <a16:creationId xmlns:a16="http://schemas.microsoft.com/office/drawing/2014/main" id="{D3B12400-345E-ACD9-CDFB-55FDC53A45C6}"/>
              </a:ext>
            </a:extLst>
          </p:cNvPr>
          <p:cNvSpPr>
            <a:spLocks noGrp="1"/>
          </p:cNvSpPr>
          <p:nvPr>
            <p:ph type="sldNum" sz="quarter" idx="12"/>
          </p:nvPr>
        </p:nvSpPr>
        <p:spPr/>
        <p:txBody>
          <a:bodyPr/>
          <a:lstStyle/>
          <a:p>
            <a:fld id="{E961FDAF-81F2-4C27-A63B-43C683B781A8}" type="slidenum">
              <a:rPr kumimoji="1" lang="ja-JP" altLang="en-US" smtClean="0"/>
              <a:t>5</a:t>
            </a:fld>
            <a:endParaRPr kumimoji="1" lang="ja-JP" altLang="en-US"/>
          </a:p>
        </p:txBody>
      </p:sp>
      <p:cxnSp>
        <p:nvCxnSpPr>
          <p:cNvPr id="9" name="直線コネクタ 8">
            <a:extLst>
              <a:ext uri="{FF2B5EF4-FFF2-40B4-BE49-F238E27FC236}">
                <a16:creationId xmlns:a16="http://schemas.microsoft.com/office/drawing/2014/main" id="{B4B26CFE-9862-234E-F25A-D67ECC5BB86A}"/>
              </a:ext>
            </a:extLst>
          </p:cNvPr>
          <p:cNvCxnSpPr>
            <a:cxnSpLocks/>
          </p:cNvCxnSpPr>
          <p:nvPr/>
        </p:nvCxnSpPr>
        <p:spPr>
          <a:xfrm>
            <a:off x="628650" y="1304925"/>
            <a:ext cx="78867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コンテンツ プレースホルダー 2">
            <a:extLst>
              <a:ext uri="{FF2B5EF4-FFF2-40B4-BE49-F238E27FC236}">
                <a16:creationId xmlns:a16="http://schemas.microsoft.com/office/drawing/2014/main" id="{0DF56C5E-D0DB-628A-86E4-788F8E7B2C37}"/>
              </a:ext>
            </a:extLst>
          </p:cNvPr>
          <p:cNvSpPr txBox="1">
            <a:spLocks/>
          </p:cNvSpPr>
          <p:nvPr/>
        </p:nvSpPr>
        <p:spPr>
          <a:xfrm>
            <a:off x="612000" y="1550992"/>
            <a:ext cx="7920000" cy="2782884"/>
          </a:xfrm>
          <a:prstGeom prst="rect">
            <a:avLst/>
          </a:prstGeom>
          <a:ln w="19050">
            <a:solidFill>
              <a:schemeClr val="accent3">
                <a:lumMod val="60000"/>
                <a:lumOff val="40000"/>
              </a:schemeClr>
            </a:solidFill>
          </a:ln>
        </p:spPr>
        <p:txBody>
          <a:bodyPr vert="horz" lIns="91440" tIns="180000" rIns="91440" bIns="18000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buNone/>
            </a:pPr>
            <a:r>
              <a:rPr lang="ja-JP" altLang="en-US" sz="1200" dirty="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lang="en-US" altLang="ja-JP" sz="1200" dirty="0"/>
          </a:p>
          <a:p>
            <a:pPr marL="0" indent="0" algn="ctr">
              <a:buNone/>
            </a:pPr>
            <a:endParaRPr lang="en-US" altLang="ja-JP" dirty="0"/>
          </a:p>
          <a:p>
            <a:pPr marL="0" indent="0" algn="ctr">
              <a:buNone/>
            </a:pPr>
            <a:endParaRPr lang="ja-JP" altLang="en-US" dirty="0"/>
          </a:p>
        </p:txBody>
      </p:sp>
      <p:graphicFrame>
        <p:nvGraphicFramePr>
          <p:cNvPr id="7" name="表 4">
            <a:extLst>
              <a:ext uri="{FF2B5EF4-FFF2-40B4-BE49-F238E27FC236}">
                <a16:creationId xmlns:a16="http://schemas.microsoft.com/office/drawing/2014/main" id="{D5C710D2-4D04-EEC5-E2F7-0C24CCD94B0F}"/>
              </a:ext>
            </a:extLst>
          </p:cNvPr>
          <p:cNvGraphicFramePr>
            <a:graphicFrameLocks noGrp="1"/>
          </p:cNvGraphicFramePr>
          <p:nvPr>
            <p:ph idx="1"/>
            <p:extLst>
              <p:ext uri="{D42A27DB-BD31-4B8C-83A1-F6EECF244321}">
                <p14:modId xmlns:p14="http://schemas.microsoft.com/office/powerpoint/2010/main" val="2157794777"/>
              </p:ext>
            </p:extLst>
          </p:nvPr>
        </p:nvGraphicFramePr>
        <p:xfrm>
          <a:off x="615971" y="4699059"/>
          <a:ext cx="7916029" cy="1429515"/>
        </p:xfrm>
        <a:graphic>
          <a:graphicData uri="http://schemas.openxmlformats.org/drawingml/2006/table">
            <a:tbl>
              <a:tblPr firstRow="1" bandRow="1">
                <a:tableStyleId>{5C22544A-7EE6-4342-B048-85BDC9FD1C3A}</a:tableStyleId>
              </a:tblPr>
              <a:tblGrid>
                <a:gridCol w="4169559">
                  <a:extLst>
                    <a:ext uri="{9D8B030D-6E8A-4147-A177-3AD203B41FA5}">
                      <a16:colId xmlns:a16="http://schemas.microsoft.com/office/drawing/2014/main" val="1786377346"/>
                    </a:ext>
                  </a:extLst>
                </a:gridCol>
                <a:gridCol w="1529544">
                  <a:extLst>
                    <a:ext uri="{9D8B030D-6E8A-4147-A177-3AD203B41FA5}">
                      <a16:colId xmlns:a16="http://schemas.microsoft.com/office/drawing/2014/main" val="674088170"/>
                    </a:ext>
                  </a:extLst>
                </a:gridCol>
                <a:gridCol w="2216926">
                  <a:extLst>
                    <a:ext uri="{9D8B030D-6E8A-4147-A177-3AD203B41FA5}">
                      <a16:colId xmlns:a16="http://schemas.microsoft.com/office/drawing/2014/main" val="2227127334"/>
                    </a:ext>
                  </a:extLst>
                </a:gridCol>
              </a:tblGrid>
              <a:tr h="301566">
                <a:tc>
                  <a:txBody>
                    <a:bodyPr/>
                    <a:lstStyle/>
                    <a:p>
                      <a:pPr algn="ctr"/>
                      <a:r>
                        <a:rPr kumimoji="1" lang="ja-JP" altLang="en-US" sz="1200" b="0" dirty="0">
                          <a:solidFill>
                            <a:schemeClr val="tx1"/>
                          </a:solidFill>
                          <a:latin typeface="+mn-ea"/>
                          <a:ea typeface="+mn-ea"/>
                        </a:rPr>
                        <a:t>指標</a:t>
                      </a:r>
                    </a:p>
                  </a:txBody>
                  <a:tcPr marL="94857" marR="94857" marT="47429" marB="47429"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目標値</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検証方法</a:t>
                      </a:r>
                    </a:p>
                  </a:txBody>
                  <a:tcPr marL="94857" marR="94857" marT="47429" marB="47429"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2176380"/>
                  </a:ext>
                </a:extLst>
              </a:tr>
              <a:tr h="578065">
                <a:tc>
                  <a:txBody>
                    <a:bodyPr/>
                    <a:lstStyle/>
                    <a:p>
                      <a:pPr algn="just"/>
                      <a:r>
                        <a:rPr kumimoji="1" lang="ja-JP" altLang="en-US" sz="1200" b="0" dirty="0">
                          <a:solidFill>
                            <a:schemeClr val="tx1"/>
                          </a:solidFill>
                          <a:latin typeface="+mn-ea"/>
                          <a:ea typeface="+mn-ea"/>
                        </a:rPr>
                        <a:t>（指標例）</a:t>
                      </a:r>
                      <a:r>
                        <a:rPr lang="ja-JP" altLang="en-US" sz="1200" dirty="0"/>
                        <a:t>継続的にかかわりたいと考える参加者の割合</a:t>
                      </a:r>
                      <a:endParaRPr kumimoji="1" lang="ja-JP" altLang="en-US" sz="1200" b="0" dirty="0">
                        <a:solidFill>
                          <a:schemeClr val="tx1"/>
                        </a:solidFill>
                        <a:latin typeface="+mn-ea"/>
                        <a:ea typeface="+mn-ea"/>
                      </a:endParaRPr>
                    </a:p>
                  </a:txBody>
                  <a:tcPr marL="94857" marR="94857" marT="47429" marB="47429"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mn-ea"/>
                          <a:ea typeface="+mn-ea"/>
                        </a:rPr>
                        <a:t>〇〇％</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mn-ea"/>
                          <a:ea typeface="+mn-ea"/>
                        </a:rPr>
                        <a:t>〇〇〇〇〇〇〇〇</a:t>
                      </a:r>
                    </a:p>
                  </a:txBody>
                  <a:tcPr marL="94857" marR="94857" marT="47429" marB="47429"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6625496"/>
                  </a:ext>
                </a:extLst>
              </a:tr>
              <a:tr h="54988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（指標例）</a:t>
                      </a:r>
                      <a:r>
                        <a:rPr kumimoji="1" lang="ja-JP" altLang="en-US" sz="1200" b="0" dirty="0">
                          <a:solidFill>
                            <a:schemeClr val="dk1"/>
                          </a:solidFill>
                          <a:latin typeface="+mn-lt"/>
                          <a:ea typeface="+mn-ea"/>
                        </a:rPr>
                        <a:t>オンラインコミュニティの登録者数</a:t>
                      </a:r>
                      <a:endParaRPr kumimoji="1" lang="ja-JP" altLang="en-US" sz="1200" b="0" dirty="0">
                        <a:solidFill>
                          <a:schemeClr val="tx1"/>
                        </a:solidFill>
                        <a:latin typeface="+mn-ea"/>
                        <a:ea typeface="+mn-ea"/>
                      </a:endParaRPr>
                    </a:p>
                  </a:txBody>
                  <a:tcPr marL="94857" marR="94857" marT="47429" marB="47429"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mn-ea"/>
                          <a:ea typeface="+mn-ea"/>
                        </a:rPr>
                        <a:t>〇〇人</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〇〇〇〇〇〇〇〇</a:t>
                      </a:r>
                    </a:p>
                  </a:txBody>
                  <a:tcPr marL="94857" marR="94857" marT="47429" marB="47429"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8776570"/>
                  </a:ext>
                </a:extLst>
              </a:tr>
            </a:tbl>
          </a:graphicData>
        </a:graphic>
      </p:graphicFrame>
      <p:sp>
        <p:nvSpPr>
          <p:cNvPr id="8" name="テキスト ボックス 7"/>
          <p:cNvSpPr txBox="1"/>
          <p:nvPr/>
        </p:nvSpPr>
        <p:spPr>
          <a:xfrm>
            <a:off x="612000" y="6171685"/>
            <a:ext cx="3262432" cy="276999"/>
          </a:xfrm>
          <a:prstGeom prst="rect">
            <a:avLst/>
          </a:prstGeom>
          <a:noFill/>
        </p:spPr>
        <p:txBody>
          <a:bodyPr wrap="none" rtlCol="0">
            <a:spAutoFit/>
          </a:bodyPr>
          <a:lstStyle/>
          <a:p>
            <a:r>
              <a:rPr kumimoji="1" lang="en-US" altLang="ja-JP" sz="1200" dirty="0">
                <a:solidFill>
                  <a:srgbClr val="FF0000"/>
                </a:solidFill>
              </a:rPr>
              <a:t>※</a:t>
            </a:r>
            <a:r>
              <a:rPr kumimoji="1" lang="ja-JP" altLang="en-US" sz="1200" dirty="0">
                <a:solidFill>
                  <a:srgbClr val="FF0000"/>
                </a:solidFill>
              </a:rPr>
              <a:t>取組内容に対応した指標を設定すること。</a:t>
            </a:r>
          </a:p>
        </p:txBody>
      </p:sp>
    </p:spTree>
    <p:extLst>
      <p:ext uri="{BB962C8B-B14F-4D97-AF65-F5344CB8AC3E}">
        <p14:creationId xmlns:p14="http://schemas.microsoft.com/office/powerpoint/2010/main" val="3624885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3E9911-1B54-F7A1-56C9-40D8B286627F}"/>
              </a:ext>
            </a:extLst>
          </p:cNvPr>
          <p:cNvSpPr>
            <a:spLocks noGrp="1"/>
          </p:cNvSpPr>
          <p:nvPr>
            <p:ph type="title"/>
          </p:nvPr>
        </p:nvSpPr>
        <p:spPr>
          <a:xfrm>
            <a:off x="628649" y="365126"/>
            <a:ext cx="8311069" cy="900000"/>
          </a:xfrm>
        </p:spPr>
        <p:txBody>
          <a:bodyPr>
            <a:normAutofit/>
          </a:bodyPr>
          <a:lstStyle/>
          <a:p>
            <a:r>
              <a:rPr lang="ja-JP" altLang="en-US" sz="3600" dirty="0">
                <a:latin typeface="BIZ UDPゴシック" panose="020B0400000000000000" pitchFamily="50" charset="-128"/>
                <a:ea typeface="BIZ UDPゴシック" panose="020B0400000000000000" pitchFamily="50" charset="-128"/>
              </a:rPr>
              <a:t>３．デジタル・グリーンに</a:t>
            </a:r>
            <a:r>
              <a:rPr lang="ja-JP" altLang="en-US" sz="3600">
                <a:latin typeface="BIZ UDPゴシック" panose="020B0400000000000000" pitchFamily="50" charset="-128"/>
                <a:ea typeface="BIZ UDPゴシック" panose="020B0400000000000000" pitchFamily="50" charset="-128"/>
              </a:rPr>
              <a:t>関する</a:t>
            </a:r>
            <a:r>
              <a:rPr lang="ja-JP" altLang="en-US" sz="3600" smtClean="0">
                <a:latin typeface="BIZ UDPゴシック" panose="020B0400000000000000" pitchFamily="50" charset="-128"/>
                <a:ea typeface="BIZ UDPゴシック" panose="020B0400000000000000" pitchFamily="50" charset="-128"/>
              </a:rPr>
              <a:t>取組</a:t>
            </a:r>
            <a:endParaRPr kumimoji="1" lang="ja-JP" altLang="en-US" sz="3600"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D3B12400-345E-ACD9-CDFB-55FDC53A45C6}"/>
              </a:ext>
            </a:extLst>
          </p:cNvPr>
          <p:cNvSpPr>
            <a:spLocks noGrp="1"/>
          </p:cNvSpPr>
          <p:nvPr>
            <p:ph type="sldNum" sz="quarter" idx="12"/>
          </p:nvPr>
        </p:nvSpPr>
        <p:spPr/>
        <p:txBody>
          <a:bodyPr/>
          <a:lstStyle/>
          <a:p>
            <a:fld id="{E961FDAF-81F2-4C27-A63B-43C683B781A8}" type="slidenum">
              <a:rPr kumimoji="1" lang="ja-JP" altLang="en-US" smtClean="0"/>
              <a:t>6</a:t>
            </a:fld>
            <a:endParaRPr kumimoji="1" lang="ja-JP" altLang="en-US"/>
          </a:p>
        </p:txBody>
      </p:sp>
      <p:cxnSp>
        <p:nvCxnSpPr>
          <p:cNvPr id="9" name="直線コネクタ 8">
            <a:extLst>
              <a:ext uri="{FF2B5EF4-FFF2-40B4-BE49-F238E27FC236}">
                <a16:creationId xmlns:a16="http://schemas.microsoft.com/office/drawing/2014/main" id="{B4B26CFE-9862-234E-F25A-D67ECC5BB86A}"/>
              </a:ext>
            </a:extLst>
          </p:cNvPr>
          <p:cNvCxnSpPr>
            <a:cxnSpLocks/>
          </p:cNvCxnSpPr>
          <p:nvPr/>
        </p:nvCxnSpPr>
        <p:spPr>
          <a:xfrm>
            <a:off x="628650" y="1304925"/>
            <a:ext cx="78867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 name="コンテンツ プレースホルダー 2">
            <a:extLst>
              <a:ext uri="{FF2B5EF4-FFF2-40B4-BE49-F238E27FC236}">
                <a16:creationId xmlns:a16="http://schemas.microsoft.com/office/drawing/2014/main" id="{42B02BA8-8C09-F969-FB41-8889FED8A8B0}"/>
              </a:ext>
            </a:extLst>
          </p:cNvPr>
          <p:cNvSpPr>
            <a:spLocks noGrp="1"/>
          </p:cNvSpPr>
          <p:nvPr>
            <p:ph idx="1"/>
          </p:nvPr>
        </p:nvSpPr>
        <p:spPr>
          <a:xfrm>
            <a:off x="612000" y="4238625"/>
            <a:ext cx="7920000" cy="2124150"/>
          </a:xfrm>
          <a:ln w="19050">
            <a:solidFill>
              <a:schemeClr val="accent3">
                <a:lumMod val="60000"/>
                <a:lumOff val="40000"/>
              </a:schemeClr>
            </a:solidFill>
          </a:ln>
        </p:spPr>
        <p:txBody>
          <a:bodyPr tIns="180000" bIns="180000" anchor="t">
            <a:normAutofit/>
          </a:bodyPr>
          <a:lstStyle/>
          <a:p>
            <a:pPr marL="0" indent="0" algn="just">
              <a:buNone/>
            </a:pPr>
            <a:r>
              <a:rPr lang="ja-JP" altLang="en-US" sz="1200" dirty="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lang="en-US" altLang="ja-JP" sz="1200" dirty="0"/>
          </a:p>
          <a:p>
            <a:pPr marL="0" indent="0" algn="just">
              <a:buNone/>
            </a:pPr>
            <a:r>
              <a:rPr lang="en-US" altLang="ja-JP" sz="1200" dirty="0">
                <a:solidFill>
                  <a:srgbClr val="FF0000"/>
                </a:solidFill>
              </a:rPr>
              <a:t>※</a:t>
            </a:r>
            <a:r>
              <a:rPr lang="ja-JP" altLang="en-US" sz="1200" dirty="0">
                <a:solidFill>
                  <a:srgbClr val="FF0000"/>
                </a:solidFill>
              </a:rPr>
              <a:t>「２．モデル事業の取組内容」に記載した内容のうち、特にグリーン分野に関する部分について具体的に記載すること。グリーン分野を選択していない場合は空欄でよい。</a:t>
            </a:r>
            <a:endParaRPr lang="en-US" altLang="ja-JP" sz="1200" dirty="0">
              <a:solidFill>
                <a:srgbClr val="FF0000"/>
              </a:solidFill>
            </a:endParaRPr>
          </a:p>
          <a:p>
            <a:pPr marL="0" indent="0" algn="just">
              <a:buNone/>
            </a:pPr>
            <a:r>
              <a:rPr lang="en-US" altLang="ja-JP" sz="1200" dirty="0">
                <a:solidFill>
                  <a:srgbClr val="FF0000"/>
                </a:solidFill>
              </a:rPr>
              <a:t>※</a:t>
            </a:r>
            <a:r>
              <a:rPr lang="ja-JP" altLang="en-US" sz="1200" dirty="0">
                <a:solidFill>
                  <a:srgbClr val="FF0000"/>
                </a:solidFill>
              </a:rPr>
              <a:t>グリーン分野の取組が関係人口の創出・拡大にどのように寄与するのかについても記載すること。</a:t>
            </a:r>
            <a:endParaRPr lang="en-US" altLang="ja-JP" sz="1200" dirty="0"/>
          </a:p>
        </p:txBody>
      </p:sp>
      <p:sp>
        <p:nvSpPr>
          <p:cNvPr id="8" name="コンテンツ プレースホルダー 2">
            <a:extLst>
              <a:ext uri="{FF2B5EF4-FFF2-40B4-BE49-F238E27FC236}">
                <a16:creationId xmlns:a16="http://schemas.microsoft.com/office/drawing/2014/main" id="{0DF56C5E-D0DB-628A-86E4-788F8E7B2C37}"/>
              </a:ext>
            </a:extLst>
          </p:cNvPr>
          <p:cNvSpPr txBox="1">
            <a:spLocks/>
          </p:cNvSpPr>
          <p:nvPr/>
        </p:nvSpPr>
        <p:spPr>
          <a:xfrm>
            <a:off x="612000" y="1905000"/>
            <a:ext cx="7920000" cy="1801702"/>
          </a:xfrm>
          <a:prstGeom prst="rect">
            <a:avLst/>
          </a:prstGeom>
          <a:ln w="19050">
            <a:solidFill>
              <a:schemeClr val="accent3">
                <a:lumMod val="60000"/>
                <a:lumOff val="40000"/>
              </a:schemeClr>
            </a:solidFill>
          </a:ln>
        </p:spPr>
        <p:txBody>
          <a:bodyPr vert="horz" lIns="91440" tIns="180000" rIns="91440" bIns="18000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buNone/>
            </a:pPr>
            <a:r>
              <a:rPr lang="ja-JP" altLang="en-US" sz="1200" dirty="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lang="en-US" altLang="ja-JP" sz="1200" dirty="0"/>
          </a:p>
          <a:p>
            <a:pPr marL="0" indent="0" algn="just">
              <a:buNone/>
            </a:pPr>
            <a:r>
              <a:rPr lang="en-US" altLang="ja-JP" sz="1200" dirty="0">
                <a:solidFill>
                  <a:srgbClr val="FF0000"/>
                </a:solidFill>
              </a:rPr>
              <a:t>※</a:t>
            </a:r>
            <a:r>
              <a:rPr lang="ja-JP" altLang="en-US" sz="1200" dirty="0">
                <a:solidFill>
                  <a:srgbClr val="FF0000"/>
                </a:solidFill>
              </a:rPr>
              <a:t>「２．モデル事業の取組内容」に記載した内容のうち、特にデジタル分野に関する部分について具体的に記載すること。デジタル分野を選択していない場合は空欄でよい。</a:t>
            </a:r>
            <a:endParaRPr lang="en-US" altLang="ja-JP" sz="1200" dirty="0">
              <a:solidFill>
                <a:srgbClr val="FF0000"/>
              </a:solidFill>
            </a:endParaRPr>
          </a:p>
          <a:p>
            <a:pPr marL="0" indent="0" algn="just">
              <a:buNone/>
            </a:pPr>
            <a:r>
              <a:rPr lang="en-US" altLang="ja-JP" sz="1200" dirty="0">
                <a:solidFill>
                  <a:srgbClr val="FF0000"/>
                </a:solidFill>
              </a:rPr>
              <a:t>※</a:t>
            </a:r>
            <a:r>
              <a:rPr lang="ja-JP" altLang="en-US" sz="1200" dirty="0">
                <a:solidFill>
                  <a:srgbClr val="FF0000"/>
                </a:solidFill>
              </a:rPr>
              <a:t>デジタル技術の活用等が関係人口の創出・拡大にどのように寄与するのかについても記載すること。</a:t>
            </a:r>
            <a:endParaRPr lang="en-US" altLang="ja-JP" sz="1200" dirty="0">
              <a:solidFill>
                <a:srgbClr val="FF0000"/>
              </a:solidFill>
            </a:endParaRPr>
          </a:p>
        </p:txBody>
      </p:sp>
      <p:sp>
        <p:nvSpPr>
          <p:cNvPr id="10" name="テキスト ボックス 9"/>
          <p:cNvSpPr txBox="1"/>
          <p:nvPr/>
        </p:nvSpPr>
        <p:spPr>
          <a:xfrm>
            <a:off x="612000" y="1542034"/>
            <a:ext cx="3647152" cy="369332"/>
          </a:xfrm>
          <a:prstGeom prst="rect">
            <a:avLst/>
          </a:prstGeom>
          <a:noFill/>
        </p:spPr>
        <p:txBody>
          <a:bodyPr wrap="none" rtlCol="0">
            <a:spAutoFit/>
          </a:bodyPr>
          <a:lstStyle/>
          <a:p>
            <a:r>
              <a:rPr lang="ja-JP" altLang="en-US" dirty="0"/>
              <a:t>①デジタル分野に関する取組内容</a:t>
            </a:r>
            <a:endParaRPr kumimoji="1" lang="ja-JP" altLang="en-US" dirty="0"/>
          </a:p>
        </p:txBody>
      </p:sp>
      <p:sp>
        <p:nvSpPr>
          <p:cNvPr id="11" name="テキスト ボックス 10"/>
          <p:cNvSpPr txBox="1"/>
          <p:nvPr/>
        </p:nvSpPr>
        <p:spPr>
          <a:xfrm>
            <a:off x="612000" y="3879924"/>
            <a:ext cx="3647152" cy="369332"/>
          </a:xfrm>
          <a:prstGeom prst="rect">
            <a:avLst/>
          </a:prstGeom>
          <a:noFill/>
        </p:spPr>
        <p:txBody>
          <a:bodyPr wrap="none" rtlCol="0">
            <a:spAutoFit/>
          </a:bodyPr>
          <a:lstStyle/>
          <a:p>
            <a:r>
              <a:rPr lang="ja-JP" altLang="en-US" dirty="0"/>
              <a:t>②グリーン分野に関する取組内容</a:t>
            </a:r>
            <a:endParaRPr lang="en-US" altLang="ja-JP" sz="2800" dirty="0"/>
          </a:p>
        </p:txBody>
      </p:sp>
      <p:sp>
        <p:nvSpPr>
          <p:cNvPr id="12" name="テキスト ボックス 11"/>
          <p:cNvSpPr txBox="1"/>
          <p:nvPr/>
        </p:nvSpPr>
        <p:spPr>
          <a:xfrm>
            <a:off x="0" y="42006"/>
            <a:ext cx="4570482" cy="369332"/>
          </a:xfrm>
          <a:prstGeom prst="rect">
            <a:avLst/>
          </a:prstGeom>
          <a:noFill/>
        </p:spPr>
        <p:txBody>
          <a:bodyPr wrap="none" rtlCol="0">
            <a:spAutoFit/>
          </a:bodyPr>
          <a:lstStyle/>
          <a:p>
            <a:r>
              <a:rPr kumimoji="1" lang="en-US" altLang="ja-JP" dirty="0">
                <a:solidFill>
                  <a:srgbClr val="FF0000"/>
                </a:solidFill>
              </a:rPr>
              <a:t>※</a:t>
            </a:r>
            <a:r>
              <a:rPr kumimoji="1" lang="ja-JP" altLang="en-US" dirty="0">
                <a:solidFill>
                  <a:srgbClr val="FF0000"/>
                </a:solidFill>
              </a:rPr>
              <a:t>３．については１ページ以内とすること</a:t>
            </a:r>
          </a:p>
        </p:txBody>
      </p:sp>
    </p:spTree>
    <p:extLst>
      <p:ext uri="{BB962C8B-B14F-4D97-AF65-F5344CB8AC3E}">
        <p14:creationId xmlns:p14="http://schemas.microsoft.com/office/powerpoint/2010/main" val="1985974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3E9911-1B54-F7A1-56C9-40D8B286627F}"/>
              </a:ext>
            </a:extLst>
          </p:cNvPr>
          <p:cNvSpPr>
            <a:spLocks noGrp="1"/>
          </p:cNvSpPr>
          <p:nvPr>
            <p:ph type="title"/>
          </p:nvPr>
        </p:nvSpPr>
        <p:spPr>
          <a:xfrm>
            <a:off x="628650" y="365126"/>
            <a:ext cx="7886700" cy="900000"/>
          </a:xfrm>
        </p:spPr>
        <p:txBody>
          <a:bodyPr>
            <a:normAutofit/>
          </a:bodyPr>
          <a:lstStyle/>
          <a:p>
            <a:r>
              <a:rPr lang="ja-JP" altLang="en-US" sz="3600" dirty="0">
                <a:latin typeface="BIZ UDPゴシック" panose="020B0400000000000000" pitchFamily="50" charset="-128"/>
                <a:ea typeface="BIZ UDPゴシック" panose="020B0400000000000000" pitchFamily="50" charset="-128"/>
              </a:rPr>
              <a:t>４．</a:t>
            </a:r>
            <a:r>
              <a:rPr kumimoji="1" lang="ja-JP" altLang="en-US" sz="3600" dirty="0">
                <a:latin typeface="BIZ UDPゴシック" panose="020B0400000000000000" pitchFamily="50" charset="-128"/>
                <a:ea typeface="BIZ UDPゴシック" panose="020B0400000000000000" pitchFamily="50" charset="-128"/>
              </a:rPr>
              <a:t>申請者の概要・事業実施体制</a:t>
            </a:r>
          </a:p>
        </p:txBody>
      </p:sp>
      <p:sp>
        <p:nvSpPr>
          <p:cNvPr id="4" name="スライド番号プレースホルダー 3">
            <a:extLst>
              <a:ext uri="{FF2B5EF4-FFF2-40B4-BE49-F238E27FC236}">
                <a16:creationId xmlns:a16="http://schemas.microsoft.com/office/drawing/2014/main" id="{D3B12400-345E-ACD9-CDFB-55FDC53A45C6}"/>
              </a:ext>
            </a:extLst>
          </p:cNvPr>
          <p:cNvSpPr>
            <a:spLocks noGrp="1"/>
          </p:cNvSpPr>
          <p:nvPr>
            <p:ph type="sldNum" sz="quarter" idx="12"/>
          </p:nvPr>
        </p:nvSpPr>
        <p:spPr/>
        <p:txBody>
          <a:bodyPr/>
          <a:lstStyle/>
          <a:p>
            <a:fld id="{E961FDAF-81F2-4C27-A63B-43C683B781A8}" type="slidenum">
              <a:rPr kumimoji="1" lang="ja-JP" altLang="en-US" smtClean="0"/>
              <a:t>7</a:t>
            </a:fld>
            <a:endParaRPr kumimoji="1" lang="ja-JP" altLang="en-US"/>
          </a:p>
        </p:txBody>
      </p:sp>
      <p:cxnSp>
        <p:nvCxnSpPr>
          <p:cNvPr id="9" name="直線コネクタ 8">
            <a:extLst>
              <a:ext uri="{FF2B5EF4-FFF2-40B4-BE49-F238E27FC236}">
                <a16:creationId xmlns:a16="http://schemas.microsoft.com/office/drawing/2014/main" id="{B4B26CFE-9862-234E-F25A-D67ECC5BB86A}"/>
              </a:ext>
            </a:extLst>
          </p:cNvPr>
          <p:cNvCxnSpPr>
            <a:cxnSpLocks/>
          </p:cNvCxnSpPr>
          <p:nvPr/>
        </p:nvCxnSpPr>
        <p:spPr>
          <a:xfrm>
            <a:off x="628650" y="1304925"/>
            <a:ext cx="78867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コンテンツ プレースホルダー 2">
            <a:extLst>
              <a:ext uri="{FF2B5EF4-FFF2-40B4-BE49-F238E27FC236}">
                <a16:creationId xmlns:a16="http://schemas.microsoft.com/office/drawing/2014/main" id="{0DF56C5E-D0DB-628A-86E4-788F8E7B2C37}"/>
              </a:ext>
            </a:extLst>
          </p:cNvPr>
          <p:cNvSpPr txBox="1">
            <a:spLocks/>
          </p:cNvSpPr>
          <p:nvPr/>
        </p:nvSpPr>
        <p:spPr>
          <a:xfrm>
            <a:off x="612000" y="1905000"/>
            <a:ext cx="7920000" cy="1190625"/>
          </a:xfrm>
          <a:prstGeom prst="rect">
            <a:avLst/>
          </a:prstGeom>
          <a:ln w="19050">
            <a:solidFill>
              <a:schemeClr val="accent3">
                <a:lumMod val="60000"/>
                <a:lumOff val="40000"/>
              </a:schemeClr>
            </a:solidFill>
          </a:ln>
        </p:spPr>
        <p:txBody>
          <a:bodyPr vert="horz" lIns="91440" tIns="180000" rIns="91440" bIns="18000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buNone/>
            </a:pPr>
            <a:r>
              <a:rPr lang="ja-JP" altLang="en-US" sz="1200" dirty="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lang="en-US" altLang="ja-JP" sz="2000" dirty="0"/>
          </a:p>
        </p:txBody>
      </p:sp>
      <p:sp>
        <p:nvSpPr>
          <p:cNvPr id="7" name="テキスト ボックス 6"/>
          <p:cNvSpPr txBox="1"/>
          <p:nvPr/>
        </p:nvSpPr>
        <p:spPr>
          <a:xfrm>
            <a:off x="612000" y="1542034"/>
            <a:ext cx="1800493" cy="369332"/>
          </a:xfrm>
          <a:prstGeom prst="rect">
            <a:avLst/>
          </a:prstGeom>
          <a:noFill/>
        </p:spPr>
        <p:txBody>
          <a:bodyPr wrap="none" rtlCol="0">
            <a:spAutoFit/>
          </a:bodyPr>
          <a:lstStyle/>
          <a:p>
            <a:r>
              <a:rPr lang="ja-JP" altLang="en-US" dirty="0"/>
              <a:t>①申請者の概要</a:t>
            </a:r>
            <a:endParaRPr kumimoji="1" lang="ja-JP" altLang="en-US" dirty="0"/>
          </a:p>
        </p:txBody>
      </p:sp>
      <p:sp>
        <p:nvSpPr>
          <p:cNvPr id="8" name="コンテンツ プレースホルダー 2">
            <a:extLst>
              <a:ext uri="{FF2B5EF4-FFF2-40B4-BE49-F238E27FC236}">
                <a16:creationId xmlns:a16="http://schemas.microsoft.com/office/drawing/2014/main" id="{42B02BA8-8C09-F969-FB41-8889FED8A8B0}"/>
              </a:ext>
            </a:extLst>
          </p:cNvPr>
          <p:cNvSpPr>
            <a:spLocks noGrp="1"/>
          </p:cNvSpPr>
          <p:nvPr>
            <p:ph idx="1"/>
          </p:nvPr>
        </p:nvSpPr>
        <p:spPr>
          <a:xfrm>
            <a:off x="612000" y="3735499"/>
            <a:ext cx="3826650" cy="2627276"/>
          </a:xfrm>
          <a:ln w="19050">
            <a:solidFill>
              <a:schemeClr val="accent3">
                <a:lumMod val="60000"/>
                <a:lumOff val="40000"/>
              </a:schemeClr>
            </a:solidFill>
          </a:ln>
        </p:spPr>
        <p:txBody>
          <a:bodyPr tIns="180000" bIns="180000" anchor="t">
            <a:normAutofit/>
          </a:bodyPr>
          <a:lstStyle/>
          <a:p>
            <a:pPr marL="0" indent="0" algn="just">
              <a:buNone/>
            </a:pPr>
            <a:r>
              <a:rPr lang="ja-JP" altLang="en-US" sz="1200" dirty="0"/>
              <a:t>〇〇〇〇〇〇〇〇〇〇〇〇〇〇〇〇〇〇〇〇〇〇〇〇〇〇〇〇〇〇〇〇〇〇〇〇〇〇〇〇〇〇〇〇〇〇〇〇〇〇〇〇〇〇〇〇〇〇〇〇〇〇〇〇〇〇〇〇〇〇〇〇〇〇〇〇〇〇。</a:t>
            </a:r>
            <a:endParaRPr lang="en-US" altLang="ja-JP" sz="1200" dirty="0"/>
          </a:p>
          <a:p>
            <a:pPr marL="0" indent="0" algn="just">
              <a:buNone/>
            </a:pPr>
            <a:r>
              <a:rPr lang="en-US" altLang="ja-JP" sz="1200" dirty="0">
                <a:solidFill>
                  <a:srgbClr val="FF0000"/>
                </a:solidFill>
              </a:rPr>
              <a:t>※</a:t>
            </a:r>
            <a:r>
              <a:rPr lang="ja-JP" altLang="en-US" sz="1200" dirty="0">
                <a:solidFill>
                  <a:srgbClr val="FF0000"/>
                </a:solidFill>
              </a:rPr>
              <a:t>申請者内の実施体制について、必要に応じて図を用いて記載すること。</a:t>
            </a:r>
            <a:endParaRPr lang="en-US" altLang="ja-JP" sz="2000" dirty="0">
              <a:solidFill>
                <a:srgbClr val="FF0000"/>
              </a:solidFill>
            </a:endParaRPr>
          </a:p>
        </p:txBody>
      </p:sp>
      <p:sp>
        <p:nvSpPr>
          <p:cNvPr id="10" name="テキスト ボックス 9"/>
          <p:cNvSpPr txBox="1"/>
          <p:nvPr/>
        </p:nvSpPr>
        <p:spPr>
          <a:xfrm>
            <a:off x="612000" y="3327474"/>
            <a:ext cx="1800493" cy="369332"/>
          </a:xfrm>
          <a:prstGeom prst="rect">
            <a:avLst/>
          </a:prstGeom>
          <a:noFill/>
        </p:spPr>
        <p:txBody>
          <a:bodyPr wrap="none" rtlCol="0">
            <a:spAutoFit/>
          </a:bodyPr>
          <a:lstStyle/>
          <a:p>
            <a:r>
              <a:rPr lang="ja-JP" altLang="en-US" dirty="0"/>
              <a:t>②事業実施体制</a:t>
            </a:r>
            <a:endParaRPr lang="en-US" altLang="ja-JP" sz="2800" dirty="0"/>
          </a:p>
        </p:txBody>
      </p:sp>
      <p:sp>
        <p:nvSpPr>
          <p:cNvPr id="11" name="コンテンツ プレースホルダー 2">
            <a:extLst>
              <a:ext uri="{FF2B5EF4-FFF2-40B4-BE49-F238E27FC236}">
                <a16:creationId xmlns:a16="http://schemas.microsoft.com/office/drawing/2014/main" id="{42B02BA8-8C09-F969-FB41-8889FED8A8B0}"/>
              </a:ext>
            </a:extLst>
          </p:cNvPr>
          <p:cNvSpPr txBox="1">
            <a:spLocks/>
          </p:cNvSpPr>
          <p:nvPr/>
        </p:nvSpPr>
        <p:spPr>
          <a:xfrm>
            <a:off x="4688700" y="3735499"/>
            <a:ext cx="3826650" cy="2620852"/>
          </a:xfrm>
          <a:prstGeom prst="rect">
            <a:avLst/>
          </a:prstGeom>
          <a:ln w="19050">
            <a:solidFill>
              <a:schemeClr val="accent3">
                <a:lumMod val="60000"/>
                <a:lumOff val="40000"/>
              </a:schemeClr>
            </a:solidFill>
          </a:ln>
        </p:spPr>
        <p:txBody>
          <a:bodyPr vert="horz" lIns="91440" tIns="180000" rIns="91440" bIns="18000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buNone/>
            </a:pPr>
            <a:r>
              <a:rPr lang="ja-JP" altLang="en-US" sz="1200" dirty="0"/>
              <a:t>〇〇〇〇市：〇〇〇〇〇〇〇〇の実施</a:t>
            </a:r>
            <a:endParaRPr lang="en-US" altLang="ja-JP" sz="2000" dirty="0"/>
          </a:p>
          <a:p>
            <a:pPr marL="0" indent="0" algn="just">
              <a:buNone/>
            </a:pPr>
            <a:r>
              <a:rPr lang="ja-JP" altLang="en-US" sz="1200" dirty="0"/>
              <a:t>〇〇〇〇株式会社：〇〇〇〇〇〇〇〇の実施（外注）</a:t>
            </a:r>
            <a:endParaRPr lang="en-US" altLang="ja-JP" sz="2000" dirty="0"/>
          </a:p>
          <a:p>
            <a:pPr marL="0" indent="0" algn="just">
              <a:buNone/>
            </a:pPr>
            <a:r>
              <a:rPr lang="en-US" altLang="ja-JP" sz="1200" dirty="0">
                <a:solidFill>
                  <a:srgbClr val="FF0000"/>
                </a:solidFill>
              </a:rPr>
              <a:t>※</a:t>
            </a:r>
            <a:r>
              <a:rPr lang="ja-JP" altLang="en-US" sz="1200" dirty="0">
                <a:solidFill>
                  <a:srgbClr val="FF0000"/>
                </a:solidFill>
              </a:rPr>
              <a:t>協力団体（外注・委託先を含む）や実施地域の地方公共団体等との役割分担について記載すること。</a:t>
            </a:r>
            <a:endParaRPr lang="en-US" altLang="ja-JP" sz="1200" dirty="0"/>
          </a:p>
        </p:txBody>
      </p:sp>
      <p:sp>
        <p:nvSpPr>
          <p:cNvPr id="12" name="テキスト ボックス 11"/>
          <p:cNvSpPr txBox="1"/>
          <p:nvPr/>
        </p:nvSpPr>
        <p:spPr>
          <a:xfrm>
            <a:off x="4688700" y="3321050"/>
            <a:ext cx="1338828" cy="369332"/>
          </a:xfrm>
          <a:prstGeom prst="rect">
            <a:avLst/>
          </a:prstGeom>
          <a:noFill/>
        </p:spPr>
        <p:txBody>
          <a:bodyPr wrap="none" rtlCol="0">
            <a:spAutoFit/>
          </a:bodyPr>
          <a:lstStyle/>
          <a:p>
            <a:r>
              <a:rPr lang="ja-JP" altLang="en-US" dirty="0"/>
              <a:t>③役割分担</a:t>
            </a:r>
            <a:endParaRPr lang="en-US" altLang="ja-JP" sz="2800" dirty="0"/>
          </a:p>
        </p:txBody>
      </p:sp>
      <p:sp>
        <p:nvSpPr>
          <p:cNvPr id="13" name="テキスト ボックス 12"/>
          <p:cNvSpPr txBox="1"/>
          <p:nvPr/>
        </p:nvSpPr>
        <p:spPr>
          <a:xfrm>
            <a:off x="0" y="42006"/>
            <a:ext cx="4570482" cy="369332"/>
          </a:xfrm>
          <a:prstGeom prst="rect">
            <a:avLst/>
          </a:prstGeom>
          <a:noFill/>
        </p:spPr>
        <p:txBody>
          <a:bodyPr wrap="none" rtlCol="0">
            <a:spAutoFit/>
          </a:bodyPr>
          <a:lstStyle/>
          <a:p>
            <a:r>
              <a:rPr kumimoji="1" lang="en-US" altLang="ja-JP" dirty="0">
                <a:solidFill>
                  <a:srgbClr val="FF0000"/>
                </a:solidFill>
              </a:rPr>
              <a:t>※</a:t>
            </a:r>
            <a:r>
              <a:rPr kumimoji="1" lang="ja-JP" altLang="en-US" dirty="0">
                <a:solidFill>
                  <a:srgbClr val="FF0000"/>
                </a:solidFill>
              </a:rPr>
              <a:t>４．については１ページ以内とすること</a:t>
            </a:r>
          </a:p>
        </p:txBody>
      </p:sp>
    </p:spTree>
    <p:extLst>
      <p:ext uri="{BB962C8B-B14F-4D97-AF65-F5344CB8AC3E}">
        <p14:creationId xmlns:p14="http://schemas.microsoft.com/office/powerpoint/2010/main" val="3705966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3E9911-1B54-F7A1-56C9-40D8B286627F}"/>
              </a:ext>
            </a:extLst>
          </p:cNvPr>
          <p:cNvSpPr>
            <a:spLocks noGrp="1"/>
          </p:cNvSpPr>
          <p:nvPr>
            <p:ph type="title"/>
          </p:nvPr>
        </p:nvSpPr>
        <p:spPr>
          <a:xfrm>
            <a:off x="628650" y="365126"/>
            <a:ext cx="7886700" cy="900000"/>
          </a:xfrm>
        </p:spPr>
        <p:txBody>
          <a:bodyPr>
            <a:normAutofit/>
          </a:bodyPr>
          <a:lstStyle/>
          <a:p>
            <a:r>
              <a:rPr lang="ja-JP" altLang="en-US" sz="3600" dirty="0">
                <a:latin typeface="BIZ UDPゴシック" panose="020B0400000000000000" pitchFamily="50" charset="-128"/>
                <a:ea typeface="BIZ UDPゴシック" panose="020B0400000000000000" pitchFamily="50" charset="-128"/>
              </a:rPr>
              <a:t>５．自立・自走化に向けた計画</a:t>
            </a:r>
            <a:endParaRPr kumimoji="1" lang="ja-JP" altLang="en-US" sz="3600"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D3B12400-345E-ACD9-CDFB-55FDC53A45C6}"/>
              </a:ext>
            </a:extLst>
          </p:cNvPr>
          <p:cNvSpPr>
            <a:spLocks noGrp="1"/>
          </p:cNvSpPr>
          <p:nvPr>
            <p:ph type="sldNum" sz="quarter" idx="12"/>
          </p:nvPr>
        </p:nvSpPr>
        <p:spPr/>
        <p:txBody>
          <a:bodyPr/>
          <a:lstStyle/>
          <a:p>
            <a:fld id="{E961FDAF-81F2-4C27-A63B-43C683B781A8}" type="slidenum">
              <a:rPr kumimoji="1" lang="ja-JP" altLang="en-US" smtClean="0"/>
              <a:t>8</a:t>
            </a:fld>
            <a:endParaRPr kumimoji="1" lang="ja-JP" altLang="en-US"/>
          </a:p>
        </p:txBody>
      </p:sp>
      <p:sp>
        <p:nvSpPr>
          <p:cNvPr id="5" name="コンテンツ プレースホルダー 2">
            <a:extLst>
              <a:ext uri="{FF2B5EF4-FFF2-40B4-BE49-F238E27FC236}">
                <a16:creationId xmlns:a16="http://schemas.microsoft.com/office/drawing/2014/main" id="{0DF56C5E-D0DB-628A-86E4-788F8E7B2C37}"/>
              </a:ext>
            </a:extLst>
          </p:cNvPr>
          <p:cNvSpPr txBox="1">
            <a:spLocks/>
          </p:cNvSpPr>
          <p:nvPr/>
        </p:nvSpPr>
        <p:spPr>
          <a:xfrm>
            <a:off x="612000" y="1912941"/>
            <a:ext cx="7920000" cy="1287457"/>
          </a:xfrm>
          <a:prstGeom prst="rect">
            <a:avLst/>
          </a:prstGeom>
          <a:ln w="19050">
            <a:solidFill>
              <a:schemeClr val="accent3">
                <a:lumMod val="60000"/>
                <a:lumOff val="40000"/>
              </a:schemeClr>
            </a:solidFill>
          </a:ln>
        </p:spPr>
        <p:txBody>
          <a:bodyPr vert="horz" lIns="91440" tIns="180000" rIns="91440" bIns="18000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buNone/>
            </a:pPr>
            <a:r>
              <a:rPr lang="ja-JP" altLang="en-US" sz="1200" dirty="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lang="en-US" altLang="ja-JP" sz="2400" dirty="0"/>
          </a:p>
        </p:txBody>
      </p:sp>
      <p:cxnSp>
        <p:nvCxnSpPr>
          <p:cNvPr id="9" name="直線コネクタ 8">
            <a:extLst>
              <a:ext uri="{FF2B5EF4-FFF2-40B4-BE49-F238E27FC236}">
                <a16:creationId xmlns:a16="http://schemas.microsoft.com/office/drawing/2014/main" id="{B4B26CFE-9862-234E-F25A-D67ECC5BB86A}"/>
              </a:ext>
            </a:extLst>
          </p:cNvPr>
          <p:cNvCxnSpPr>
            <a:cxnSpLocks/>
          </p:cNvCxnSpPr>
          <p:nvPr/>
        </p:nvCxnSpPr>
        <p:spPr>
          <a:xfrm>
            <a:off x="628650" y="1304925"/>
            <a:ext cx="78867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8" name="表 4">
            <a:extLst>
              <a:ext uri="{FF2B5EF4-FFF2-40B4-BE49-F238E27FC236}">
                <a16:creationId xmlns:a16="http://schemas.microsoft.com/office/drawing/2014/main" id="{D5C710D2-4D04-EEC5-E2F7-0C24CCD94B0F}"/>
              </a:ext>
            </a:extLst>
          </p:cNvPr>
          <p:cNvGraphicFramePr>
            <a:graphicFrameLocks/>
          </p:cNvGraphicFramePr>
          <p:nvPr>
            <p:extLst>
              <p:ext uri="{D42A27DB-BD31-4B8C-83A1-F6EECF244321}">
                <p14:modId xmlns:p14="http://schemas.microsoft.com/office/powerpoint/2010/main" val="1432769086"/>
              </p:ext>
            </p:extLst>
          </p:nvPr>
        </p:nvGraphicFramePr>
        <p:xfrm>
          <a:off x="574402" y="3819826"/>
          <a:ext cx="7969523" cy="2504774"/>
        </p:xfrm>
        <a:graphic>
          <a:graphicData uri="http://schemas.openxmlformats.org/drawingml/2006/table">
            <a:tbl>
              <a:tblPr firstRow="1" bandRow="1">
                <a:tableStyleId>{5C22544A-7EE6-4342-B048-85BDC9FD1C3A}</a:tableStyleId>
              </a:tblPr>
              <a:tblGrid>
                <a:gridCol w="360000">
                  <a:extLst>
                    <a:ext uri="{9D8B030D-6E8A-4147-A177-3AD203B41FA5}">
                      <a16:colId xmlns:a16="http://schemas.microsoft.com/office/drawing/2014/main" val="4275337492"/>
                    </a:ext>
                  </a:extLst>
                </a:gridCol>
                <a:gridCol w="3294698">
                  <a:extLst>
                    <a:ext uri="{9D8B030D-6E8A-4147-A177-3AD203B41FA5}">
                      <a16:colId xmlns:a16="http://schemas.microsoft.com/office/drawing/2014/main" val="1786377346"/>
                    </a:ext>
                  </a:extLst>
                </a:gridCol>
                <a:gridCol w="1438275">
                  <a:extLst>
                    <a:ext uri="{9D8B030D-6E8A-4147-A177-3AD203B41FA5}">
                      <a16:colId xmlns:a16="http://schemas.microsoft.com/office/drawing/2014/main" val="4184518330"/>
                    </a:ext>
                  </a:extLst>
                </a:gridCol>
                <a:gridCol w="1438275">
                  <a:extLst>
                    <a:ext uri="{9D8B030D-6E8A-4147-A177-3AD203B41FA5}">
                      <a16:colId xmlns:a16="http://schemas.microsoft.com/office/drawing/2014/main" val="180302129"/>
                    </a:ext>
                  </a:extLst>
                </a:gridCol>
                <a:gridCol w="1438275">
                  <a:extLst>
                    <a:ext uri="{9D8B030D-6E8A-4147-A177-3AD203B41FA5}">
                      <a16:colId xmlns:a16="http://schemas.microsoft.com/office/drawing/2014/main" val="674088170"/>
                    </a:ext>
                  </a:extLst>
                </a:gridCol>
              </a:tblGrid>
              <a:tr h="360000">
                <a:tc>
                  <a:txBody>
                    <a:bodyPr/>
                    <a:lstStyle/>
                    <a:p>
                      <a:pPr marL="0" algn="ctr" defTabSz="914400" rtl="0" eaLnBrk="1" latinLnBrk="0" hangingPunct="1">
                        <a:lnSpc>
                          <a:spcPts val="2100"/>
                        </a:lnSpc>
                      </a:pPr>
                      <a:endParaRPr kumimoji="1" lang="ja-JP" altLang="en-US" sz="1200" b="0" kern="1200" dirty="0">
                        <a:solidFill>
                          <a:schemeClr val="tx1"/>
                        </a:solidFill>
                        <a:latin typeface="+mn-ea"/>
                        <a:ea typeface="+mn-ea"/>
                        <a:cs typeface="+mn-cs"/>
                      </a:endParaRPr>
                    </a:p>
                  </a:txBody>
                  <a:tcPr marL="94857" marR="94857" marT="47429" marB="47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ts val="2100"/>
                        </a:lnSpc>
                      </a:pPr>
                      <a:r>
                        <a:rPr kumimoji="1" lang="ja-JP" altLang="en-US" sz="1200" b="0" dirty="0">
                          <a:solidFill>
                            <a:schemeClr val="tx1"/>
                          </a:solidFill>
                          <a:latin typeface="+mn-ea"/>
                          <a:ea typeface="+mn-ea"/>
                        </a:rPr>
                        <a:t>費目</a:t>
                      </a:r>
                    </a:p>
                  </a:txBody>
                  <a:tcPr marL="94857" marR="94857" marT="47429" marB="47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ts val="2100"/>
                        </a:lnSpc>
                      </a:pPr>
                      <a:r>
                        <a:rPr kumimoji="1" lang="en-US" altLang="ja-JP" sz="1200" b="0" dirty="0">
                          <a:solidFill>
                            <a:schemeClr val="tx1"/>
                          </a:solidFill>
                          <a:latin typeface="+mn-ea"/>
                          <a:ea typeface="+mn-ea"/>
                        </a:rPr>
                        <a:t>R5</a:t>
                      </a:r>
                      <a:endParaRPr kumimoji="1" lang="ja-JP" altLang="en-US" sz="1200" b="0" dirty="0">
                        <a:solidFill>
                          <a:schemeClr val="tx1"/>
                        </a:solidFill>
                        <a:latin typeface="+mn-ea"/>
                        <a:ea typeface="+mn-ea"/>
                      </a:endParaRPr>
                    </a:p>
                  </a:txBody>
                  <a:tcPr marL="94857" marR="94857" marT="47429" marB="47429"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ts val="2100"/>
                        </a:lnSpc>
                      </a:pPr>
                      <a:r>
                        <a:rPr kumimoji="1" lang="en-US" altLang="ja-JP" sz="1200" b="0" dirty="0">
                          <a:solidFill>
                            <a:schemeClr val="tx1"/>
                          </a:solidFill>
                          <a:latin typeface="+mn-ea"/>
                          <a:ea typeface="+mn-ea"/>
                        </a:rPr>
                        <a:t>R6</a:t>
                      </a:r>
                      <a:endParaRPr kumimoji="1" lang="ja-JP" altLang="en-US" sz="1200" b="0" dirty="0">
                        <a:solidFill>
                          <a:schemeClr val="tx1"/>
                        </a:solidFill>
                        <a:latin typeface="+mn-ea"/>
                        <a:ea typeface="+mn-ea"/>
                      </a:endParaRP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ts val="2100"/>
                        </a:lnSpc>
                      </a:pPr>
                      <a:r>
                        <a:rPr kumimoji="1" lang="en-US" altLang="ja-JP" sz="1200" b="0" dirty="0">
                          <a:solidFill>
                            <a:schemeClr val="tx1"/>
                          </a:solidFill>
                          <a:latin typeface="+mn-ea"/>
                          <a:ea typeface="+mn-ea"/>
                        </a:rPr>
                        <a:t>R7</a:t>
                      </a:r>
                      <a:endParaRPr kumimoji="1" lang="ja-JP" altLang="en-US" sz="1200" b="0" dirty="0">
                        <a:solidFill>
                          <a:schemeClr val="tx1"/>
                        </a:solidFill>
                        <a:latin typeface="+mn-ea"/>
                        <a:ea typeface="+mn-ea"/>
                      </a:endParaRP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2721095"/>
                  </a:ext>
                </a:extLst>
              </a:tr>
              <a:tr h="535804">
                <a:tc rowSpan="2">
                  <a:txBody>
                    <a:bodyPr/>
                    <a:lstStyle/>
                    <a:p>
                      <a:pPr marL="0" algn="ctr" defTabSz="914400" rtl="0" eaLnBrk="1" latinLnBrk="0" hangingPunct="1">
                        <a:lnSpc>
                          <a:spcPts val="2100"/>
                        </a:lnSpc>
                      </a:pPr>
                      <a:r>
                        <a:rPr kumimoji="1" lang="ja-JP" altLang="en-US" sz="1200" b="0" kern="1200" dirty="0">
                          <a:solidFill>
                            <a:schemeClr val="tx1"/>
                          </a:solidFill>
                          <a:latin typeface="+mn-ea"/>
                          <a:ea typeface="+mn-ea"/>
                          <a:cs typeface="+mn-cs"/>
                        </a:rPr>
                        <a:t>支出</a:t>
                      </a:r>
                    </a:p>
                  </a:txBody>
                  <a:tcPr marL="94857" marR="94857" marT="47429" marB="47429"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just"/>
                      <a:r>
                        <a:rPr kumimoji="1" lang="ja-JP" altLang="en-US" sz="1200" b="0" dirty="0">
                          <a:solidFill>
                            <a:schemeClr val="tx1"/>
                          </a:solidFill>
                          <a:latin typeface="+mn-ea"/>
                          <a:ea typeface="+mn-ea"/>
                        </a:rPr>
                        <a:t>〇〇〇〇（主な支出費目）</a:t>
                      </a:r>
                    </a:p>
                  </a:txBody>
                  <a:tcPr marL="94857" marR="94857" marT="47429" marB="47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　　　円</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　　　円</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2176380"/>
                  </a:ext>
                </a:extLst>
              </a:tr>
              <a:tr h="535804">
                <a:tc vMerge="1">
                  <a:txBody>
                    <a:bodyPr/>
                    <a:lstStyle/>
                    <a:p>
                      <a:pPr algn="ctr"/>
                      <a:endParaRPr kumimoji="1" lang="ja-JP" altLang="en-US" sz="3300" b="0" dirty="0">
                        <a:solidFill>
                          <a:schemeClr val="tx1"/>
                        </a:solidFill>
                      </a:endParaRPr>
                    </a:p>
                  </a:txBody>
                  <a:tcPr marL="125730" marR="125730" marT="62865" marB="628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kumimoji="1" lang="ja-JP" altLang="en-US" sz="1200" b="0" dirty="0">
                          <a:solidFill>
                            <a:schemeClr val="tx1"/>
                          </a:solidFill>
                          <a:latin typeface="+mn-ea"/>
                          <a:ea typeface="+mn-ea"/>
                        </a:rPr>
                        <a:t>〇〇〇〇（主な支出費目）</a:t>
                      </a:r>
                    </a:p>
                  </a:txBody>
                  <a:tcPr marL="94857" marR="94857" marT="47429" marB="47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6625496"/>
                  </a:ext>
                </a:extLst>
              </a:tr>
              <a:tr h="535804">
                <a:tc rowSpan="2">
                  <a:txBody>
                    <a:bodyPr/>
                    <a:lstStyle/>
                    <a:p>
                      <a:pPr marL="0" algn="ctr" defTabSz="914400" rtl="0" eaLnBrk="1" latinLnBrk="0" hangingPunct="1">
                        <a:lnSpc>
                          <a:spcPts val="2100"/>
                        </a:lnSpc>
                      </a:pPr>
                      <a:r>
                        <a:rPr kumimoji="1" lang="ja-JP" altLang="en-US" sz="1200" b="0" kern="1200" dirty="0">
                          <a:solidFill>
                            <a:schemeClr val="tx1"/>
                          </a:solidFill>
                          <a:latin typeface="+mn-ea"/>
                          <a:ea typeface="+mn-ea"/>
                          <a:cs typeface="+mn-cs"/>
                        </a:rPr>
                        <a:t>収入</a:t>
                      </a:r>
                    </a:p>
                  </a:txBody>
                  <a:tcPr marL="125730" marR="125730" marT="62865" marB="6286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just"/>
                      <a:r>
                        <a:rPr kumimoji="1" lang="ja-JP" altLang="en-US" sz="1200" b="0" dirty="0">
                          <a:solidFill>
                            <a:schemeClr val="tx1"/>
                          </a:solidFill>
                          <a:latin typeface="+mn-ea"/>
                          <a:ea typeface="+mn-ea"/>
                        </a:rPr>
                        <a:t>〇〇〇〇（主な収入費目）</a:t>
                      </a:r>
                    </a:p>
                  </a:txBody>
                  <a:tcPr marL="94857" marR="94857" marT="47429" marB="47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8776570"/>
                  </a:ext>
                </a:extLst>
              </a:tr>
              <a:tr h="535804">
                <a:tc vMerge="1">
                  <a:txBody>
                    <a:bodyPr/>
                    <a:lstStyle/>
                    <a:p>
                      <a:pPr algn="ctr"/>
                      <a:endParaRPr kumimoji="1" lang="ja-JP" altLang="en-US" sz="3300" b="0" dirty="0">
                        <a:solidFill>
                          <a:schemeClr val="tx1"/>
                        </a:solidFill>
                      </a:endParaRPr>
                    </a:p>
                  </a:txBody>
                  <a:tcPr marL="125730" marR="125730" marT="62865" marB="628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kumimoji="1" lang="ja-JP" altLang="en-US" sz="1200" b="0" dirty="0">
                          <a:solidFill>
                            <a:schemeClr val="tx1"/>
                          </a:solidFill>
                          <a:latin typeface="+mn-ea"/>
                          <a:ea typeface="+mn-ea"/>
                        </a:rPr>
                        <a:t>〇〇〇〇（主な収入費目）</a:t>
                      </a:r>
                    </a:p>
                  </a:txBody>
                  <a:tcPr marL="94857" marR="94857" marT="47429" marB="47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794082"/>
                  </a:ext>
                </a:extLst>
              </a:tr>
            </a:tbl>
          </a:graphicData>
        </a:graphic>
      </p:graphicFrame>
      <p:sp>
        <p:nvSpPr>
          <p:cNvPr id="10" name="テキスト ボックス 9"/>
          <p:cNvSpPr txBox="1"/>
          <p:nvPr/>
        </p:nvSpPr>
        <p:spPr>
          <a:xfrm>
            <a:off x="574402" y="3453997"/>
            <a:ext cx="2723823" cy="369332"/>
          </a:xfrm>
          <a:prstGeom prst="rect">
            <a:avLst/>
          </a:prstGeom>
          <a:noFill/>
        </p:spPr>
        <p:txBody>
          <a:bodyPr wrap="none" rtlCol="0">
            <a:spAutoFit/>
          </a:bodyPr>
          <a:lstStyle/>
          <a:p>
            <a:r>
              <a:rPr lang="ja-JP" altLang="en-US" dirty="0"/>
              <a:t>②次年度以降の収支計画</a:t>
            </a:r>
            <a:endParaRPr lang="en-US" altLang="ja-JP" sz="2800" dirty="0"/>
          </a:p>
        </p:txBody>
      </p:sp>
      <p:sp>
        <p:nvSpPr>
          <p:cNvPr id="11" name="テキスト ボックス 10"/>
          <p:cNvSpPr txBox="1"/>
          <p:nvPr/>
        </p:nvSpPr>
        <p:spPr>
          <a:xfrm>
            <a:off x="612000" y="1542034"/>
            <a:ext cx="2723823" cy="369332"/>
          </a:xfrm>
          <a:prstGeom prst="rect">
            <a:avLst/>
          </a:prstGeom>
          <a:noFill/>
        </p:spPr>
        <p:txBody>
          <a:bodyPr wrap="none" rtlCol="0">
            <a:spAutoFit/>
          </a:bodyPr>
          <a:lstStyle/>
          <a:p>
            <a:r>
              <a:rPr lang="ja-JP" altLang="en-US" dirty="0"/>
              <a:t>①次年度以降の事業展開</a:t>
            </a:r>
            <a:endParaRPr kumimoji="1" lang="ja-JP" altLang="en-US" dirty="0"/>
          </a:p>
        </p:txBody>
      </p:sp>
      <p:sp>
        <p:nvSpPr>
          <p:cNvPr id="12" name="テキスト ボックス 11"/>
          <p:cNvSpPr txBox="1"/>
          <p:nvPr/>
        </p:nvSpPr>
        <p:spPr>
          <a:xfrm>
            <a:off x="0" y="42006"/>
            <a:ext cx="4570482" cy="369332"/>
          </a:xfrm>
          <a:prstGeom prst="rect">
            <a:avLst/>
          </a:prstGeom>
          <a:noFill/>
        </p:spPr>
        <p:txBody>
          <a:bodyPr wrap="none" rtlCol="0">
            <a:spAutoFit/>
          </a:bodyPr>
          <a:lstStyle/>
          <a:p>
            <a:r>
              <a:rPr kumimoji="1" lang="en-US" altLang="ja-JP" dirty="0">
                <a:solidFill>
                  <a:srgbClr val="FF0000"/>
                </a:solidFill>
              </a:rPr>
              <a:t>※</a:t>
            </a:r>
            <a:r>
              <a:rPr kumimoji="1" lang="ja-JP" altLang="en-US" dirty="0">
                <a:solidFill>
                  <a:srgbClr val="FF0000"/>
                </a:solidFill>
              </a:rPr>
              <a:t>５．については１ページ以内とすること</a:t>
            </a:r>
          </a:p>
        </p:txBody>
      </p:sp>
    </p:spTree>
    <p:extLst>
      <p:ext uri="{BB962C8B-B14F-4D97-AF65-F5344CB8AC3E}">
        <p14:creationId xmlns:p14="http://schemas.microsoft.com/office/powerpoint/2010/main" val="2279815365"/>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TotalTime>
  <Words>641</Words>
  <PresentationFormat>画面に合わせる (4:3)</PresentationFormat>
  <Paragraphs>86</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BIZ UDPゴシック</vt:lpstr>
      <vt:lpstr>游ゴシック</vt:lpstr>
      <vt:lpstr>游ゴシック Light</vt:lpstr>
      <vt:lpstr>Arial</vt:lpstr>
      <vt:lpstr>Calibri</vt:lpstr>
      <vt:lpstr>Calibri Light</vt:lpstr>
      <vt:lpstr>Office Theme</vt:lpstr>
      <vt:lpstr>（事業名）</vt:lpstr>
      <vt:lpstr>１．取組テーマ、実施地域の概要等</vt:lpstr>
      <vt:lpstr>２．モデル事業の取組内容①</vt:lpstr>
      <vt:lpstr>２．モデル事業の取組内容②</vt:lpstr>
      <vt:lpstr>２．モデル事業の取組内容③</vt:lpstr>
      <vt:lpstr>３．デジタル・グリーンに関する取組</vt:lpstr>
      <vt:lpstr>４．申請者の概要・事業実施体制</vt:lpstr>
      <vt:lpstr>５．自立・自走化に向けた計画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2022-05-12T06:35:23Z</cp:lastPrinted>
  <dcterms:created xsi:type="dcterms:W3CDTF">2022-05-12T05:10:53Z</dcterms:created>
  <dcterms:modified xsi:type="dcterms:W3CDTF">2022-05-23T00:52:40Z</dcterms:modified>
</cp:coreProperties>
</file>